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  <p:sldMasterId id="2147484038" r:id="rId3"/>
    <p:sldMasterId id="2147484633" r:id="rId4"/>
  </p:sldMasterIdLst>
  <p:notesMasterIdLst>
    <p:notesMasterId r:id="rId39"/>
  </p:notesMasterIdLst>
  <p:handoutMasterIdLst>
    <p:handoutMasterId r:id="rId40"/>
  </p:handoutMasterIdLst>
  <p:sldIdLst>
    <p:sldId id="596" r:id="rId5"/>
    <p:sldId id="1113" r:id="rId6"/>
    <p:sldId id="1114" r:id="rId7"/>
    <p:sldId id="1115" r:id="rId8"/>
    <p:sldId id="1116" r:id="rId9"/>
    <p:sldId id="1117" r:id="rId10"/>
    <p:sldId id="1118" r:id="rId11"/>
    <p:sldId id="1122" r:id="rId12"/>
    <p:sldId id="1124" r:id="rId13"/>
    <p:sldId id="1133" r:id="rId14"/>
    <p:sldId id="1119" r:id="rId15"/>
    <p:sldId id="1120" r:id="rId16"/>
    <p:sldId id="1086" r:id="rId17"/>
    <p:sldId id="1093" r:id="rId18"/>
    <p:sldId id="1126" r:id="rId19"/>
    <p:sldId id="1127" r:id="rId20"/>
    <p:sldId id="1135" r:id="rId21"/>
    <p:sldId id="1136" r:id="rId22"/>
    <p:sldId id="1137" r:id="rId23"/>
    <p:sldId id="1138" r:id="rId24"/>
    <p:sldId id="1139" r:id="rId25"/>
    <p:sldId id="1140" r:id="rId26"/>
    <p:sldId id="1094" r:id="rId27"/>
    <p:sldId id="1096" r:id="rId28"/>
    <p:sldId id="1097" r:id="rId29"/>
    <p:sldId id="1112" r:id="rId30"/>
    <p:sldId id="1109" r:id="rId31"/>
    <p:sldId id="1100" r:id="rId32"/>
    <p:sldId id="1102" r:id="rId33"/>
    <p:sldId id="1101" r:id="rId34"/>
    <p:sldId id="1099" r:id="rId35"/>
    <p:sldId id="1107" r:id="rId36"/>
    <p:sldId id="1108" r:id="rId37"/>
    <p:sldId id="438" r:id="rId3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Брянцева Елена Александровна" initials="ЕАБ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CC00FF"/>
    <a:srgbClr val="0000CC"/>
    <a:srgbClr val="FF6D6D"/>
    <a:srgbClr val="FFAFAF"/>
    <a:srgbClr val="CC0066"/>
    <a:srgbClr val="DC3450"/>
    <a:srgbClr val="996633"/>
    <a:srgbClr val="E7E79D"/>
    <a:srgbClr val="58B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2069" autoAdjust="0"/>
  </p:normalViewPr>
  <p:slideViewPr>
    <p:cSldViewPr>
      <p:cViewPr>
        <p:scale>
          <a:sx n="100" d="100"/>
          <a:sy n="100" d="100"/>
        </p:scale>
        <p:origin x="-606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05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DB28A8-163B-44C4-8593-E9F27B671C7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AF1107-D88C-4954-8692-063EF4192C3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CC"/>
              </a:solidFill>
            </a:rPr>
            <a:t>2006. </a:t>
          </a:r>
          <a:r>
            <a:rPr lang="ru-RU" sz="1800" dirty="0" smtClean="0">
              <a:solidFill>
                <a:srgbClr val="0000CC"/>
              </a:solidFill>
            </a:rPr>
            <a:t>Ратификация Конвенции ООН против коррупции</a:t>
          </a:r>
          <a:endParaRPr lang="ru-RU" sz="1800" dirty="0">
            <a:solidFill>
              <a:srgbClr val="0000CC"/>
            </a:solidFill>
          </a:endParaRPr>
        </a:p>
      </dgm:t>
    </dgm:pt>
    <dgm:pt modelId="{9BE822FC-4DB5-49A9-8C41-55F1BCEC70C8}" type="parTrans" cxnId="{1DB5E3EB-2F1E-4D59-BCF6-36AC18184A7A}">
      <dgm:prSet/>
      <dgm:spPr/>
      <dgm:t>
        <a:bodyPr/>
        <a:lstStyle/>
        <a:p>
          <a:endParaRPr lang="ru-RU"/>
        </a:p>
      </dgm:t>
    </dgm:pt>
    <dgm:pt modelId="{A84BE77D-FB7F-4E01-9EB1-557FAFEC54E6}" type="sibTrans" cxnId="{1DB5E3EB-2F1E-4D59-BCF6-36AC18184A7A}">
      <dgm:prSet/>
      <dgm:spPr/>
      <dgm:t>
        <a:bodyPr/>
        <a:lstStyle/>
        <a:p>
          <a:endParaRPr lang="ru-RU"/>
        </a:p>
      </dgm:t>
    </dgm:pt>
    <dgm:pt modelId="{E568673D-82D8-4696-9AEF-E7EE397BC96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CC"/>
              </a:solidFill>
            </a:rPr>
            <a:t>2008. </a:t>
          </a:r>
          <a:r>
            <a:rPr lang="ru-RU" sz="1800" dirty="0" smtClean="0">
              <a:solidFill>
                <a:srgbClr val="0000CC"/>
              </a:solidFill>
            </a:rPr>
            <a:t>Принят 273-ФЗ «О противодействии коррупции»</a:t>
          </a:r>
          <a:endParaRPr lang="ru-RU" sz="1800" dirty="0">
            <a:solidFill>
              <a:srgbClr val="0000CC"/>
            </a:solidFill>
          </a:endParaRPr>
        </a:p>
      </dgm:t>
    </dgm:pt>
    <dgm:pt modelId="{D83FA164-B75E-4E68-ACD8-39798E630379}" type="parTrans" cxnId="{1237646D-F2F4-40ED-8B04-B353CE2C41AF}">
      <dgm:prSet/>
      <dgm:spPr/>
      <dgm:t>
        <a:bodyPr/>
        <a:lstStyle/>
        <a:p>
          <a:endParaRPr lang="ru-RU"/>
        </a:p>
      </dgm:t>
    </dgm:pt>
    <dgm:pt modelId="{28AC85E3-044A-451A-81B6-152C25D40D3A}" type="sibTrans" cxnId="{1237646D-F2F4-40ED-8B04-B353CE2C41AF}">
      <dgm:prSet/>
      <dgm:spPr/>
      <dgm:t>
        <a:bodyPr/>
        <a:lstStyle/>
        <a:p>
          <a:endParaRPr lang="ru-RU"/>
        </a:p>
      </dgm:t>
    </dgm:pt>
    <dgm:pt modelId="{EC9281F7-96F9-4A76-9AD7-5294F975A26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CC"/>
              </a:solidFill>
            </a:rPr>
            <a:t>2011. </a:t>
          </a:r>
          <a:r>
            <a:rPr lang="ru-RU" sz="1800" dirty="0" smtClean="0">
              <a:solidFill>
                <a:srgbClr val="0000CC"/>
              </a:solidFill>
            </a:rPr>
            <a:t>Внесение изменений в </a:t>
          </a:r>
          <a:r>
            <a:rPr lang="ru-RU" sz="1800" dirty="0" err="1" smtClean="0">
              <a:solidFill>
                <a:srgbClr val="0000CC"/>
              </a:solidFill>
            </a:rPr>
            <a:t>КоАПи</a:t>
          </a:r>
          <a:r>
            <a:rPr lang="ru-RU" sz="1800" dirty="0" smtClean="0">
              <a:solidFill>
                <a:srgbClr val="0000CC"/>
              </a:solidFill>
            </a:rPr>
            <a:t> УК</a:t>
          </a:r>
          <a:endParaRPr lang="ru-RU" sz="1800" dirty="0">
            <a:solidFill>
              <a:srgbClr val="0000CC"/>
            </a:solidFill>
          </a:endParaRPr>
        </a:p>
      </dgm:t>
    </dgm:pt>
    <dgm:pt modelId="{05368808-679A-4128-B5AA-67CCDBF740C1}" type="parTrans" cxnId="{82D38A86-DAD0-44B1-950C-BCC761277795}">
      <dgm:prSet/>
      <dgm:spPr/>
      <dgm:t>
        <a:bodyPr/>
        <a:lstStyle/>
        <a:p>
          <a:endParaRPr lang="ru-RU"/>
        </a:p>
      </dgm:t>
    </dgm:pt>
    <dgm:pt modelId="{67009462-B884-4DEF-868C-046E0A29B08F}" type="sibTrans" cxnId="{82D38A86-DAD0-44B1-950C-BCC761277795}">
      <dgm:prSet/>
      <dgm:spPr/>
      <dgm:t>
        <a:bodyPr/>
        <a:lstStyle/>
        <a:p>
          <a:endParaRPr lang="ru-RU"/>
        </a:p>
      </dgm:t>
    </dgm:pt>
    <dgm:pt modelId="{ECC6AE3F-5D2F-4FEF-96CA-2FB8CF4F7AA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0000CC"/>
              </a:solidFill>
            </a:rPr>
            <a:t>2012. </a:t>
          </a:r>
          <a:r>
            <a:rPr lang="ru-RU" sz="1800" dirty="0" smtClean="0">
              <a:solidFill>
                <a:srgbClr val="0000CC"/>
              </a:solidFill>
            </a:rPr>
            <a:t>Введена статья 13.3.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00CC"/>
              </a:solidFill>
            </a:rPr>
            <a:t>ФЗ №273 «Обязанность организаций принимать меры по предупреждению коррупции»</a:t>
          </a:r>
          <a:endParaRPr lang="ru-RU" sz="1800" dirty="0">
            <a:solidFill>
              <a:srgbClr val="0000CC"/>
            </a:solidFill>
          </a:endParaRPr>
        </a:p>
      </dgm:t>
    </dgm:pt>
    <dgm:pt modelId="{2E603738-E030-4BAE-B542-71ADABC69EE0}" type="parTrans" cxnId="{CABE82A6-9B3A-4739-8EFA-465F5268C6BA}">
      <dgm:prSet/>
      <dgm:spPr/>
      <dgm:t>
        <a:bodyPr/>
        <a:lstStyle/>
        <a:p>
          <a:endParaRPr lang="ru-RU"/>
        </a:p>
      </dgm:t>
    </dgm:pt>
    <dgm:pt modelId="{692A6D64-29A3-42AF-93A2-5DBACE56678E}" type="sibTrans" cxnId="{CABE82A6-9B3A-4739-8EFA-465F5268C6BA}">
      <dgm:prSet/>
      <dgm:spPr/>
      <dgm:t>
        <a:bodyPr/>
        <a:lstStyle/>
        <a:p>
          <a:endParaRPr lang="ru-RU"/>
        </a:p>
      </dgm:t>
    </dgm:pt>
    <dgm:pt modelId="{B15D443E-E96E-4C99-9F61-404AACD1E35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0000CC"/>
              </a:solidFill>
            </a:rPr>
            <a:t>2013.</a:t>
          </a:r>
          <a:r>
            <a:rPr lang="ru-RU" sz="1800" dirty="0" smtClean="0">
              <a:solidFill>
                <a:srgbClr val="0000CC"/>
              </a:solidFill>
            </a:rPr>
            <a:t> Введена ст. 13.4.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00CC"/>
              </a:solidFill>
            </a:rPr>
            <a:t>в ФЗ №273 Осуществление проверок уполномоченным подразделением Администрации Президента РФ</a:t>
          </a:r>
          <a:endParaRPr lang="ru-RU" sz="1800" dirty="0">
            <a:solidFill>
              <a:srgbClr val="0000CC"/>
            </a:solidFill>
          </a:endParaRPr>
        </a:p>
      </dgm:t>
    </dgm:pt>
    <dgm:pt modelId="{17D2CFE5-7784-4D4D-B63A-F939626F93EA}" type="parTrans" cxnId="{DDB763E8-D238-4EEB-9FAB-09CACD14DAE3}">
      <dgm:prSet/>
      <dgm:spPr/>
      <dgm:t>
        <a:bodyPr/>
        <a:lstStyle/>
        <a:p>
          <a:endParaRPr lang="ru-RU"/>
        </a:p>
      </dgm:t>
    </dgm:pt>
    <dgm:pt modelId="{EFCED7E5-F965-43A2-BC3D-334931C63086}" type="sibTrans" cxnId="{DDB763E8-D238-4EEB-9FAB-09CACD14DAE3}">
      <dgm:prSet/>
      <dgm:spPr/>
      <dgm:t>
        <a:bodyPr/>
        <a:lstStyle/>
        <a:p>
          <a:endParaRPr lang="ru-RU"/>
        </a:p>
      </dgm:t>
    </dgm:pt>
    <dgm:pt modelId="{9D822A7B-17F0-44CC-B29E-C8F9A5B2317E}" type="pres">
      <dgm:prSet presAssocID="{EEDB28A8-163B-44C4-8593-E9F27B671C7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6B092E-5A22-43EF-B1B8-85027895AA7D}" type="pres">
      <dgm:prSet presAssocID="{EEDB28A8-163B-44C4-8593-E9F27B671C79}" presName="arrow" presStyleLbl="bgShp" presStyleIdx="0" presStyleCnt="1" custScaleX="103795" custLinFactNeighborX="1261" custLinFactNeighborY="223"/>
      <dgm:spPr/>
    </dgm:pt>
    <dgm:pt modelId="{45F8D208-2D1B-41EA-852F-4756B4A7F4B5}" type="pres">
      <dgm:prSet presAssocID="{EEDB28A8-163B-44C4-8593-E9F27B671C79}" presName="arrowDiagram5" presStyleCnt="0"/>
      <dgm:spPr/>
    </dgm:pt>
    <dgm:pt modelId="{DC839BCE-054F-4D9E-966C-EBA50C2ADB93}" type="pres">
      <dgm:prSet presAssocID="{15AF1107-D88C-4954-8692-063EF4192C3B}" presName="bullet5a" presStyleLbl="node1" presStyleIdx="0" presStyleCnt="5" custLinFactNeighborX="27597" custLinFactNeighborY="-88601"/>
      <dgm:spPr>
        <a:solidFill>
          <a:srgbClr val="58B4A5"/>
        </a:solidFill>
      </dgm:spPr>
    </dgm:pt>
    <dgm:pt modelId="{3C769F8D-0611-4AF3-8AAD-242FEF8420A5}" type="pres">
      <dgm:prSet presAssocID="{15AF1107-D88C-4954-8692-063EF4192C3B}" presName="textBox5a" presStyleLbl="revTx" presStyleIdx="0" presStyleCnt="5" custScaleX="224926" custScaleY="60781" custLinFactNeighborX="27072" custLinFactNeighborY="-18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FA4A9-66BF-4CED-A159-AC0E9A6320E6}" type="pres">
      <dgm:prSet presAssocID="{E568673D-82D8-4696-9AEF-E7EE397BC960}" presName="bullet5b" presStyleLbl="node1" presStyleIdx="1" presStyleCnt="5"/>
      <dgm:spPr>
        <a:solidFill>
          <a:srgbClr val="58B4A5"/>
        </a:solidFill>
      </dgm:spPr>
    </dgm:pt>
    <dgm:pt modelId="{64ACF32A-819D-4BD0-89F1-8F73CA9FC977}" type="pres">
      <dgm:prSet presAssocID="{E568673D-82D8-4696-9AEF-E7EE397BC960}" presName="textBox5b" presStyleLbl="revTx" presStyleIdx="1" presStyleCnt="5" custScaleX="155595" custScaleY="67375" custLinFactNeighborX="-85489" custLinFactNeighborY="-58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88709-2AA3-4A23-A586-50F09652C1E2}" type="pres">
      <dgm:prSet presAssocID="{EC9281F7-96F9-4A76-9AD7-5294F975A26E}" presName="bullet5c" presStyleLbl="node1" presStyleIdx="2" presStyleCnt="5"/>
      <dgm:spPr>
        <a:solidFill>
          <a:srgbClr val="58B4A5"/>
        </a:solidFill>
      </dgm:spPr>
    </dgm:pt>
    <dgm:pt modelId="{26538EDB-49E9-436A-98F7-AE5588C56EA3}" type="pres">
      <dgm:prSet presAssocID="{EC9281F7-96F9-4A76-9AD7-5294F975A26E}" presName="textBox5c" presStyleLbl="revTx" presStyleIdx="2" presStyleCnt="5" custScaleX="127595" custScaleY="33452" custLinFactNeighborX="-11886" custLinFactNeighborY="-19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4D4F2-6BFD-412D-9CF1-C8534550BC80}" type="pres">
      <dgm:prSet presAssocID="{ECC6AE3F-5D2F-4FEF-96CA-2FB8CF4F7AAC}" presName="bullet5d" presStyleLbl="node1" presStyleIdx="3" presStyleCnt="5"/>
      <dgm:spPr>
        <a:solidFill>
          <a:srgbClr val="58B4A5"/>
        </a:solidFill>
      </dgm:spPr>
    </dgm:pt>
    <dgm:pt modelId="{59316FE0-C286-4F59-925F-758CC220665C}" type="pres">
      <dgm:prSet presAssocID="{ECC6AE3F-5D2F-4FEF-96CA-2FB8CF4F7AAC}" presName="textBox5d" presStyleLbl="revTx" presStyleIdx="3" presStyleCnt="5" custScaleX="184335" custScaleY="46103" custLinFactNeighborX="-73537" custLinFactNeighborY="-70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F9022-C76B-48DE-B218-9ECE10DBCF4E}" type="pres">
      <dgm:prSet presAssocID="{B15D443E-E96E-4C99-9F61-404AACD1E350}" presName="bullet5e" presStyleLbl="node1" presStyleIdx="4" presStyleCnt="5"/>
      <dgm:spPr>
        <a:solidFill>
          <a:srgbClr val="58B4A5"/>
        </a:solidFill>
      </dgm:spPr>
    </dgm:pt>
    <dgm:pt modelId="{A0E8606A-E9CE-4CC3-AB64-5CB8D6AB6D9B}" type="pres">
      <dgm:prSet presAssocID="{B15D443E-E96E-4C99-9F61-404AACD1E350}" presName="textBox5e" presStyleLbl="revTx" presStyleIdx="4" presStyleCnt="5" custScaleX="177948" custScaleY="41838" custLinFactNeighborX="-26112" custLinFactNeighborY="-14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D38A86-DAD0-44B1-950C-BCC761277795}" srcId="{EEDB28A8-163B-44C4-8593-E9F27B671C79}" destId="{EC9281F7-96F9-4A76-9AD7-5294F975A26E}" srcOrd="2" destOrd="0" parTransId="{05368808-679A-4128-B5AA-67CCDBF740C1}" sibTransId="{67009462-B884-4DEF-868C-046E0A29B08F}"/>
    <dgm:cxn modelId="{ED0AF448-26D0-4A37-95E5-499BF0E7C379}" type="presOf" srcId="{B15D443E-E96E-4C99-9F61-404AACD1E350}" destId="{A0E8606A-E9CE-4CC3-AB64-5CB8D6AB6D9B}" srcOrd="0" destOrd="0" presId="urn:microsoft.com/office/officeart/2005/8/layout/arrow2"/>
    <dgm:cxn modelId="{1DB5E3EB-2F1E-4D59-BCF6-36AC18184A7A}" srcId="{EEDB28A8-163B-44C4-8593-E9F27B671C79}" destId="{15AF1107-D88C-4954-8692-063EF4192C3B}" srcOrd="0" destOrd="0" parTransId="{9BE822FC-4DB5-49A9-8C41-55F1BCEC70C8}" sibTransId="{A84BE77D-FB7F-4E01-9EB1-557FAFEC54E6}"/>
    <dgm:cxn modelId="{35149562-CC13-4F22-9239-DF6BD9167F0F}" type="presOf" srcId="{EC9281F7-96F9-4A76-9AD7-5294F975A26E}" destId="{26538EDB-49E9-436A-98F7-AE5588C56EA3}" srcOrd="0" destOrd="0" presId="urn:microsoft.com/office/officeart/2005/8/layout/arrow2"/>
    <dgm:cxn modelId="{1237646D-F2F4-40ED-8B04-B353CE2C41AF}" srcId="{EEDB28A8-163B-44C4-8593-E9F27B671C79}" destId="{E568673D-82D8-4696-9AEF-E7EE397BC960}" srcOrd="1" destOrd="0" parTransId="{D83FA164-B75E-4E68-ACD8-39798E630379}" sibTransId="{28AC85E3-044A-451A-81B6-152C25D40D3A}"/>
    <dgm:cxn modelId="{DDB763E8-D238-4EEB-9FAB-09CACD14DAE3}" srcId="{EEDB28A8-163B-44C4-8593-E9F27B671C79}" destId="{B15D443E-E96E-4C99-9F61-404AACD1E350}" srcOrd="4" destOrd="0" parTransId="{17D2CFE5-7784-4D4D-B63A-F939626F93EA}" sibTransId="{EFCED7E5-F965-43A2-BC3D-334931C63086}"/>
    <dgm:cxn modelId="{1DAF363A-2776-4EF1-BA4F-15FBC7264897}" type="presOf" srcId="{ECC6AE3F-5D2F-4FEF-96CA-2FB8CF4F7AAC}" destId="{59316FE0-C286-4F59-925F-758CC220665C}" srcOrd="0" destOrd="0" presId="urn:microsoft.com/office/officeart/2005/8/layout/arrow2"/>
    <dgm:cxn modelId="{CABE82A6-9B3A-4739-8EFA-465F5268C6BA}" srcId="{EEDB28A8-163B-44C4-8593-E9F27B671C79}" destId="{ECC6AE3F-5D2F-4FEF-96CA-2FB8CF4F7AAC}" srcOrd="3" destOrd="0" parTransId="{2E603738-E030-4BAE-B542-71ADABC69EE0}" sibTransId="{692A6D64-29A3-42AF-93A2-5DBACE56678E}"/>
    <dgm:cxn modelId="{7B085A60-F2D7-45AD-AF5F-1E7309713D56}" type="presOf" srcId="{15AF1107-D88C-4954-8692-063EF4192C3B}" destId="{3C769F8D-0611-4AF3-8AAD-242FEF8420A5}" srcOrd="0" destOrd="0" presId="urn:microsoft.com/office/officeart/2005/8/layout/arrow2"/>
    <dgm:cxn modelId="{E1BDE92C-99E6-48B8-A506-308A3E5AC66E}" type="presOf" srcId="{E568673D-82D8-4696-9AEF-E7EE397BC960}" destId="{64ACF32A-819D-4BD0-89F1-8F73CA9FC977}" srcOrd="0" destOrd="0" presId="urn:microsoft.com/office/officeart/2005/8/layout/arrow2"/>
    <dgm:cxn modelId="{7991259F-682F-45A9-AA30-F1388C167C17}" type="presOf" srcId="{EEDB28A8-163B-44C4-8593-E9F27B671C79}" destId="{9D822A7B-17F0-44CC-B29E-C8F9A5B2317E}" srcOrd="0" destOrd="0" presId="urn:microsoft.com/office/officeart/2005/8/layout/arrow2"/>
    <dgm:cxn modelId="{3255CD18-900C-4D82-8928-6A4704E8DF3F}" type="presParOf" srcId="{9D822A7B-17F0-44CC-B29E-C8F9A5B2317E}" destId="{146B092E-5A22-43EF-B1B8-85027895AA7D}" srcOrd="0" destOrd="0" presId="urn:microsoft.com/office/officeart/2005/8/layout/arrow2"/>
    <dgm:cxn modelId="{F121D35D-52C9-4752-8AD7-BA05E908ACA7}" type="presParOf" srcId="{9D822A7B-17F0-44CC-B29E-C8F9A5B2317E}" destId="{45F8D208-2D1B-41EA-852F-4756B4A7F4B5}" srcOrd="1" destOrd="0" presId="urn:microsoft.com/office/officeart/2005/8/layout/arrow2"/>
    <dgm:cxn modelId="{F52592CE-3FCE-43C4-9916-6D7F030C2056}" type="presParOf" srcId="{45F8D208-2D1B-41EA-852F-4756B4A7F4B5}" destId="{DC839BCE-054F-4D9E-966C-EBA50C2ADB93}" srcOrd="0" destOrd="0" presId="urn:microsoft.com/office/officeart/2005/8/layout/arrow2"/>
    <dgm:cxn modelId="{64957051-1101-410B-B930-7E437E8CDF63}" type="presParOf" srcId="{45F8D208-2D1B-41EA-852F-4756B4A7F4B5}" destId="{3C769F8D-0611-4AF3-8AAD-242FEF8420A5}" srcOrd="1" destOrd="0" presId="urn:microsoft.com/office/officeart/2005/8/layout/arrow2"/>
    <dgm:cxn modelId="{C37A36F9-9701-4C9A-BCAA-8FE1D14FCFAF}" type="presParOf" srcId="{45F8D208-2D1B-41EA-852F-4756B4A7F4B5}" destId="{8FEFA4A9-66BF-4CED-A159-AC0E9A6320E6}" srcOrd="2" destOrd="0" presId="urn:microsoft.com/office/officeart/2005/8/layout/arrow2"/>
    <dgm:cxn modelId="{41BD5349-3DFF-458B-B354-A150087AC59F}" type="presParOf" srcId="{45F8D208-2D1B-41EA-852F-4756B4A7F4B5}" destId="{64ACF32A-819D-4BD0-89F1-8F73CA9FC977}" srcOrd="3" destOrd="0" presId="urn:microsoft.com/office/officeart/2005/8/layout/arrow2"/>
    <dgm:cxn modelId="{68BEB0EF-F547-4031-B272-41F770BDD1D0}" type="presParOf" srcId="{45F8D208-2D1B-41EA-852F-4756B4A7F4B5}" destId="{38488709-2AA3-4A23-A586-50F09652C1E2}" srcOrd="4" destOrd="0" presId="urn:microsoft.com/office/officeart/2005/8/layout/arrow2"/>
    <dgm:cxn modelId="{C808FCBD-75E8-4277-95D5-38B374C03C93}" type="presParOf" srcId="{45F8D208-2D1B-41EA-852F-4756B4A7F4B5}" destId="{26538EDB-49E9-436A-98F7-AE5588C56EA3}" srcOrd="5" destOrd="0" presId="urn:microsoft.com/office/officeart/2005/8/layout/arrow2"/>
    <dgm:cxn modelId="{8DE9169F-4680-4704-A781-637D5FF63BF1}" type="presParOf" srcId="{45F8D208-2D1B-41EA-852F-4756B4A7F4B5}" destId="{0524D4F2-6BFD-412D-9CF1-C8534550BC80}" srcOrd="6" destOrd="0" presId="urn:microsoft.com/office/officeart/2005/8/layout/arrow2"/>
    <dgm:cxn modelId="{C2BE4646-FC09-4356-AD3B-A3CC12A854C3}" type="presParOf" srcId="{45F8D208-2D1B-41EA-852F-4756B4A7F4B5}" destId="{59316FE0-C286-4F59-925F-758CC220665C}" srcOrd="7" destOrd="0" presId="urn:microsoft.com/office/officeart/2005/8/layout/arrow2"/>
    <dgm:cxn modelId="{5C2EA02C-FBC5-4EBE-86DF-6DB1C9C179D1}" type="presParOf" srcId="{45F8D208-2D1B-41EA-852F-4756B4A7F4B5}" destId="{DABF9022-C76B-48DE-B218-9ECE10DBCF4E}" srcOrd="8" destOrd="0" presId="urn:microsoft.com/office/officeart/2005/8/layout/arrow2"/>
    <dgm:cxn modelId="{EF21F29F-1968-4BDC-ADC4-F0669ADFACA5}" type="presParOf" srcId="{45F8D208-2D1B-41EA-852F-4756B4A7F4B5}" destId="{A0E8606A-E9CE-4CC3-AB64-5CB8D6AB6D9B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DB28A8-163B-44C4-8593-E9F27B671C7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C6AE3F-5D2F-4FEF-96CA-2FB8CF4F7AAC}">
      <dgm:prSet custT="1"/>
      <dgm:spPr/>
      <dgm:t>
        <a:bodyPr/>
        <a:lstStyle/>
        <a:p>
          <a:r>
            <a:rPr lang="ru-RU" sz="2000" b="1" dirty="0" smtClean="0"/>
            <a:t>2013. Во исполнении </a:t>
          </a:r>
          <a:r>
            <a:rPr lang="ru-RU" sz="2000" b="0" dirty="0" smtClean="0"/>
            <a:t> ст. 13.4. Закона о противодействии коррупции</a:t>
          </a:r>
        </a:p>
        <a:p>
          <a:endParaRPr lang="ru-RU" sz="1600" dirty="0"/>
        </a:p>
      </dgm:t>
    </dgm:pt>
    <dgm:pt modelId="{2E603738-E030-4BAE-B542-71ADABC69EE0}" type="parTrans" cxnId="{CABE82A6-9B3A-4739-8EFA-465F5268C6BA}">
      <dgm:prSet/>
      <dgm:spPr/>
      <dgm:t>
        <a:bodyPr/>
        <a:lstStyle/>
        <a:p>
          <a:endParaRPr lang="ru-RU"/>
        </a:p>
      </dgm:t>
    </dgm:pt>
    <dgm:pt modelId="{692A6D64-29A3-42AF-93A2-5DBACE56678E}" type="sibTrans" cxnId="{CABE82A6-9B3A-4739-8EFA-465F5268C6BA}">
      <dgm:prSet/>
      <dgm:spPr/>
      <dgm:t>
        <a:bodyPr/>
        <a:lstStyle/>
        <a:p>
          <a:endParaRPr lang="ru-RU"/>
        </a:p>
      </dgm:t>
    </dgm:pt>
    <dgm:pt modelId="{B15D443E-E96E-4C99-9F61-404AACD1E350}">
      <dgm:prSet custT="1"/>
      <dgm:spPr/>
      <dgm:t>
        <a:bodyPr/>
        <a:lstStyle/>
        <a:p>
          <a:r>
            <a:rPr lang="ru-RU" sz="1600" dirty="0" smtClean="0">
              <a:effectLst/>
              <a:latin typeface="Times New Roman"/>
              <a:ea typeface="Calibri"/>
            </a:rPr>
            <a:t>В Генеральной Прокуратуре РФ изданы приказы от 27.05.2014 года «Об утверждении комплексного плана мероприятий по противодействию коррупции на 2014-2015 годы», от 04.05.2016 №263 «Об организации исполнения Национального плана противодействия коррупции на 2016-2017 годы», 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от 8 августа 2018 г. № 485 «Об организации исполнения Национального плана противодействия коррупции на 2018-2020 годы»</a:t>
          </a:r>
        </a:p>
      </dgm:t>
    </dgm:pt>
    <dgm:pt modelId="{17D2CFE5-7784-4D4D-B63A-F939626F93EA}" type="parTrans" cxnId="{DDB763E8-D238-4EEB-9FAB-09CACD14DAE3}">
      <dgm:prSet/>
      <dgm:spPr/>
      <dgm:t>
        <a:bodyPr/>
        <a:lstStyle/>
        <a:p>
          <a:endParaRPr lang="ru-RU"/>
        </a:p>
      </dgm:t>
    </dgm:pt>
    <dgm:pt modelId="{EFCED7E5-F965-43A2-BC3D-334931C63086}" type="sibTrans" cxnId="{DDB763E8-D238-4EEB-9FAB-09CACD14DAE3}">
      <dgm:prSet/>
      <dgm:spPr/>
      <dgm:t>
        <a:bodyPr/>
        <a:lstStyle/>
        <a:p>
          <a:endParaRPr lang="ru-RU"/>
        </a:p>
      </dgm:t>
    </dgm:pt>
    <dgm:pt modelId="{9D822A7B-17F0-44CC-B29E-C8F9A5B2317E}" type="pres">
      <dgm:prSet presAssocID="{EEDB28A8-163B-44C4-8593-E9F27B671C7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6B092E-5A22-43EF-B1B8-85027895AA7D}" type="pres">
      <dgm:prSet presAssocID="{EEDB28A8-163B-44C4-8593-E9F27B671C79}" presName="arrow" presStyleLbl="bgShp" presStyleIdx="0" presStyleCnt="1" custScaleX="103795" custLinFactNeighborX="774" custLinFactNeighborY="2791"/>
      <dgm:spPr/>
    </dgm:pt>
    <dgm:pt modelId="{0B3AAFA3-808B-4FBB-9723-8D6428D2C29E}" type="pres">
      <dgm:prSet presAssocID="{EEDB28A8-163B-44C4-8593-E9F27B671C79}" presName="arrowDiagram2" presStyleCnt="0"/>
      <dgm:spPr/>
    </dgm:pt>
    <dgm:pt modelId="{BFB27087-143C-4FC8-86FB-49352E995524}" type="pres">
      <dgm:prSet presAssocID="{ECC6AE3F-5D2F-4FEF-96CA-2FB8CF4F7AAC}" presName="bullet2a" presStyleLbl="node1" presStyleIdx="0" presStyleCnt="2"/>
      <dgm:spPr>
        <a:solidFill>
          <a:srgbClr val="CC00FF"/>
        </a:solidFill>
        <a:ln>
          <a:solidFill>
            <a:srgbClr val="CC00FF"/>
          </a:solidFill>
        </a:ln>
      </dgm:spPr>
    </dgm:pt>
    <dgm:pt modelId="{7484960B-A0DE-4C0D-A8C2-7CFD7E6233C4}" type="pres">
      <dgm:prSet presAssocID="{ECC6AE3F-5D2F-4FEF-96CA-2FB8CF4F7AAC}" presName="textBox2a" presStyleLbl="revTx" presStyleIdx="0" presStyleCnt="2" custScaleX="139054" custScaleY="71703" custLinFactNeighborX="671" custLinFactNeighborY="8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4B6B4-9B39-4204-9BE6-A2F453EC7BEB}" type="pres">
      <dgm:prSet presAssocID="{B15D443E-E96E-4C99-9F61-404AACD1E350}" presName="bullet2b" presStyleLbl="node1" presStyleIdx="1" presStyleCnt="2" custLinFactNeighborX="-2325" custLinFactNeighborY="-7537"/>
      <dgm:spPr>
        <a:solidFill>
          <a:srgbClr val="CC00FF"/>
        </a:solidFill>
        <a:ln>
          <a:solidFill>
            <a:srgbClr val="CC00FF"/>
          </a:solidFill>
        </a:ln>
      </dgm:spPr>
    </dgm:pt>
    <dgm:pt modelId="{B274E5DE-2C93-4FB8-AF73-41C89DCB5AD3}" type="pres">
      <dgm:prSet presAssocID="{B15D443E-E96E-4C99-9F61-404AACD1E350}" presName="textBox2b" presStyleLbl="revTx" presStyleIdx="1" presStyleCnt="2" custScaleX="197655" custScaleY="50959" custLinFactNeighborX="-36736" custLinFactNeighborY="-84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CD2F0E-D562-4BCA-83BF-BDFBAF16CEA0}" type="presOf" srcId="{B15D443E-E96E-4C99-9F61-404AACD1E350}" destId="{B274E5DE-2C93-4FB8-AF73-41C89DCB5AD3}" srcOrd="0" destOrd="0" presId="urn:microsoft.com/office/officeart/2005/8/layout/arrow2"/>
    <dgm:cxn modelId="{C4B53E76-7EC0-4FA0-81E9-7AC42A3022D8}" type="presOf" srcId="{ECC6AE3F-5D2F-4FEF-96CA-2FB8CF4F7AAC}" destId="{7484960B-A0DE-4C0D-A8C2-7CFD7E6233C4}" srcOrd="0" destOrd="0" presId="urn:microsoft.com/office/officeart/2005/8/layout/arrow2"/>
    <dgm:cxn modelId="{CABE82A6-9B3A-4739-8EFA-465F5268C6BA}" srcId="{EEDB28A8-163B-44C4-8593-E9F27B671C79}" destId="{ECC6AE3F-5D2F-4FEF-96CA-2FB8CF4F7AAC}" srcOrd="0" destOrd="0" parTransId="{2E603738-E030-4BAE-B542-71ADABC69EE0}" sibTransId="{692A6D64-29A3-42AF-93A2-5DBACE56678E}"/>
    <dgm:cxn modelId="{DDB763E8-D238-4EEB-9FAB-09CACD14DAE3}" srcId="{EEDB28A8-163B-44C4-8593-E9F27B671C79}" destId="{B15D443E-E96E-4C99-9F61-404AACD1E350}" srcOrd="1" destOrd="0" parTransId="{17D2CFE5-7784-4D4D-B63A-F939626F93EA}" sibTransId="{EFCED7E5-F965-43A2-BC3D-334931C63086}"/>
    <dgm:cxn modelId="{F33E5BB2-8681-4825-8CC2-D328945E71B2}" type="presOf" srcId="{EEDB28A8-163B-44C4-8593-E9F27B671C79}" destId="{9D822A7B-17F0-44CC-B29E-C8F9A5B2317E}" srcOrd="0" destOrd="0" presId="urn:microsoft.com/office/officeart/2005/8/layout/arrow2"/>
    <dgm:cxn modelId="{C292DEEA-37C5-4871-96D0-3EB152590B3A}" type="presParOf" srcId="{9D822A7B-17F0-44CC-B29E-C8F9A5B2317E}" destId="{146B092E-5A22-43EF-B1B8-85027895AA7D}" srcOrd="0" destOrd="0" presId="urn:microsoft.com/office/officeart/2005/8/layout/arrow2"/>
    <dgm:cxn modelId="{E10FDD05-91E3-4A3D-8F50-258E545E1369}" type="presParOf" srcId="{9D822A7B-17F0-44CC-B29E-C8F9A5B2317E}" destId="{0B3AAFA3-808B-4FBB-9723-8D6428D2C29E}" srcOrd="1" destOrd="0" presId="urn:microsoft.com/office/officeart/2005/8/layout/arrow2"/>
    <dgm:cxn modelId="{8D9C1F90-C6AC-4EF7-9292-42378D69E17E}" type="presParOf" srcId="{0B3AAFA3-808B-4FBB-9723-8D6428D2C29E}" destId="{BFB27087-143C-4FC8-86FB-49352E995524}" srcOrd="0" destOrd="0" presId="urn:microsoft.com/office/officeart/2005/8/layout/arrow2"/>
    <dgm:cxn modelId="{A6EDC702-E36B-4DE5-B0A8-47A5D9A878C3}" type="presParOf" srcId="{0B3AAFA3-808B-4FBB-9723-8D6428D2C29E}" destId="{7484960B-A0DE-4C0D-A8C2-7CFD7E6233C4}" srcOrd="1" destOrd="0" presId="urn:microsoft.com/office/officeart/2005/8/layout/arrow2"/>
    <dgm:cxn modelId="{A1F36AA6-0D07-4FA5-8AA1-C465B4A93147}" type="presParOf" srcId="{0B3AAFA3-808B-4FBB-9723-8D6428D2C29E}" destId="{6F24B6B4-9B39-4204-9BE6-A2F453EC7BEB}" srcOrd="2" destOrd="0" presId="urn:microsoft.com/office/officeart/2005/8/layout/arrow2"/>
    <dgm:cxn modelId="{6D57EE73-7C5C-42BF-B2A4-736C19309F2D}" type="presParOf" srcId="{0B3AAFA3-808B-4FBB-9723-8D6428D2C29E}" destId="{B274E5DE-2C93-4FB8-AF73-41C89DCB5AD3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285AF2-73E4-4D6A-AE58-080CF6DD9C9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163A35-9583-4EF6-A216-B2C6A54C417F}">
      <dgm:prSet phldrT="[Текст]" custT="1"/>
      <dgm:spPr/>
      <dgm:t>
        <a:bodyPr/>
        <a:lstStyle/>
        <a:p>
          <a:r>
            <a:rPr lang="ru-RU" sz="3200" dirty="0" smtClean="0"/>
            <a:t>Антикоррупционная политика</a:t>
          </a:r>
          <a:endParaRPr lang="ru-RU" sz="3200" dirty="0"/>
        </a:p>
      </dgm:t>
    </dgm:pt>
    <dgm:pt modelId="{3A25D13B-437E-4933-8F87-5CDE8293956B}" type="parTrans" cxnId="{1CA955C0-EB4D-4B40-AA5D-0549B9F96359}">
      <dgm:prSet/>
      <dgm:spPr/>
      <dgm:t>
        <a:bodyPr/>
        <a:lstStyle/>
        <a:p>
          <a:endParaRPr lang="ru-RU"/>
        </a:p>
      </dgm:t>
    </dgm:pt>
    <dgm:pt modelId="{089E1AF4-673E-4483-8144-C1D3C390808E}" type="sibTrans" cxnId="{1CA955C0-EB4D-4B40-AA5D-0549B9F96359}">
      <dgm:prSet/>
      <dgm:spPr/>
      <dgm:t>
        <a:bodyPr/>
        <a:lstStyle/>
        <a:p>
          <a:endParaRPr lang="ru-RU"/>
        </a:p>
      </dgm:t>
    </dgm:pt>
    <dgm:pt modelId="{743FA5FF-6E6F-416F-A536-79FA50B0E746}">
      <dgm:prSet phldrT="[Текст]" custT="1"/>
      <dgm:spPr/>
      <dgm:t>
        <a:bodyPr/>
        <a:lstStyle/>
        <a:p>
          <a:r>
            <a:rPr lang="ru-RU" sz="1800" dirty="0" smtClean="0"/>
            <a:t>Кодекс корпоративной этики ФКУ "Объединенная дирекция" Минстроя России</a:t>
          </a:r>
          <a:endParaRPr lang="ru-RU" sz="1800" dirty="0"/>
        </a:p>
      </dgm:t>
    </dgm:pt>
    <dgm:pt modelId="{0FC5D89F-0DDD-40DC-BFCC-00BB82907B21}" type="parTrans" cxnId="{BAD301A3-AC1C-4572-9D30-A96BE1F4C29F}">
      <dgm:prSet/>
      <dgm:spPr/>
      <dgm:t>
        <a:bodyPr/>
        <a:lstStyle/>
        <a:p>
          <a:endParaRPr lang="ru-RU"/>
        </a:p>
      </dgm:t>
    </dgm:pt>
    <dgm:pt modelId="{BA684575-9438-42DA-863C-5C2AD2835347}" type="sibTrans" cxnId="{BAD301A3-AC1C-4572-9D30-A96BE1F4C29F}">
      <dgm:prSet/>
      <dgm:spPr/>
      <dgm:t>
        <a:bodyPr/>
        <a:lstStyle/>
        <a:p>
          <a:endParaRPr lang="ru-RU"/>
        </a:p>
      </dgm:t>
    </dgm:pt>
    <dgm:pt modelId="{BA9E3C3D-9BEE-499A-B4E8-B9E3E3877D94}">
      <dgm:prSet phldrT="[Текст]" custT="1"/>
      <dgm:spPr/>
      <dgm:t>
        <a:bodyPr/>
        <a:lstStyle/>
        <a:p>
          <a:r>
            <a:rPr lang="ru-RU" sz="1800" dirty="0" smtClean="0"/>
            <a:t>Положение об урегулировании конфликта интересов в ФКУ "Объединенная дирекция" Минстроя России; Положение о Комиссии по урегулированию конфликта интересов</a:t>
          </a:r>
          <a:endParaRPr lang="ru-RU" sz="1800" dirty="0"/>
        </a:p>
      </dgm:t>
    </dgm:pt>
    <dgm:pt modelId="{0CCD7DF5-ABD0-48DD-84DF-D8F3E20CC871}" type="parTrans" cxnId="{8283B6F0-8DB3-4C6C-B084-2FEA87540FCF}">
      <dgm:prSet/>
      <dgm:spPr/>
      <dgm:t>
        <a:bodyPr/>
        <a:lstStyle/>
        <a:p>
          <a:endParaRPr lang="ru-RU"/>
        </a:p>
      </dgm:t>
    </dgm:pt>
    <dgm:pt modelId="{24EA7B32-A06D-408C-B12E-3A3239B14DCF}" type="sibTrans" cxnId="{8283B6F0-8DB3-4C6C-B084-2FEA87540FCF}">
      <dgm:prSet/>
      <dgm:spPr/>
      <dgm:t>
        <a:bodyPr/>
        <a:lstStyle/>
        <a:p>
          <a:endParaRPr lang="ru-RU"/>
        </a:p>
      </dgm:t>
    </dgm:pt>
    <dgm:pt modelId="{F9AE677E-F059-4804-A878-0B1BD2CD743E}">
      <dgm:prSet phldrT="[Текст]" custT="1"/>
      <dgm:spPr/>
      <dgm:t>
        <a:bodyPr/>
        <a:lstStyle/>
        <a:p>
          <a:r>
            <a:rPr lang="ru-RU" sz="1700" dirty="0" smtClean="0"/>
            <a:t>Положение о сообщении работниками Учреждения о получении подарка в связи с их должностным положением или исполнением ими должностных обязанностей</a:t>
          </a:r>
          <a:endParaRPr lang="ru-RU" sz="1700" dirty="0"/>
        </a:p>
      </dgm:t>
    </dgm:pt>
    <dgm:pt modelId="{8684A6FD-F3F7-4DE7-A8D3-4DF41E5E815B}" type="parTrans" cxnId="{15F517E4-93C6-4AE5-BF8C-EC6FA6ED7205}">
      <dgm:prSet/>
      <dgm:spPr/>
      <dgm:t>
        <a:bodyPr/>
        <a:lstStyle/>
        <a:p>
          <a:endParaRPr lang="ru-RU"/>
        </a:p>
      </dgm:t>
    </dgm:pt>
    <dgm:pt modelId="{881F5FB2-D3CE-4ECC-83A2-523EAF92F04C}" type="sibTrans" cxnId="{15F517E4-93C6-4AE5-BF8C-EC6FA6ED7205}">
      <dgm:prSet/>
      <dgm:spPr/>
      <dgm:t>
        <a:bodyPr/>
        <a:lstStyle/>
        <a:p>
          <a:endParaRPr lang="ru-RU"/>
        </a:p>
      </dgm:t>
    </dgm:pt>
    <dgm:pt modelId="{2AC3B24A-2B0D-403E-B86B-89D7433ACC32}">
      <dgm:prSet phldrT="[Текст]" custT="1"/>
      <dgm:spPr/>
      <dgm:t>
        <a:bodyPr/>
        <a:lstStyle/>
        <a:p>
          <a:r>
            <a:rPr lang="ru-RU" sz="1800" dirty="0" smtClean="0"/>
            <a:t>Порядок приема, рассмотрения и разрешения обращений заявителей о возможных фактах коррупции</a:t>
          </a:r>
          <a:endParaRPr lang="ru-RU" sz="1800" dirty="0"/>
        </a:p>
      </dgm:t>
    </dgm:pt>
    <dgm:pt modelId="{C8748E46-25B2-47C4-98F6-741BAD972228}" type="parTrans" cxnId="{AA8C3126-7819-4449-9E88-ABF496652C00}">
      <dgm:prSet/>
      <dgm:spPr/>
      <dgm:t>
        <a:bodyPr/>
        <a:lstStyle/>
        <a:p>
          <a:endParaRPr lang="ru-RU"/>
        </a:p>
      </dgm:t>
    </dgm:pt>
    <dgm:pt modelId="{B329E6BE-F4A2-4959-9F9A-FC153CDDA8DF}" type="sibTrans" cxnId="{AA8C3126-7819-4449-9E88-ABF496652C00}">
      <dgm:prSet/>
      <dgm:spPr/>
      <dgm:t>
        <a:bodyPr/>
        <a:lstStyle/>
        <a:p>
          <a:endParaRPr lang="ru-RU"/>
        </a:p>
      </dgm:t>
    </dgm:pt>
    <dgm:pt modelId="{CF069B98-8B95-447B-9F0D-D4EAA4C40711}">
      <dgm:prSet phldrT="[Текст]" custT="1"/>
      <dgm:spPr/>
      <dgm:t>
        <a:bodyPr/>
        <a:lstStyle/>
        <a:p>
          <a:r>
            <a:rPr lang="ru-RU" sz="1800" dirty="0" smtClean="0"/>
            <a:t>Положение о договорной работе и Единый стандарт закупок/ Положение о закупках</a:t>
          </a:r>
          <a:endParaRPr lang="ru-RU" sz="1800" dirty="0"/>
        </a:p>
      </dgm:t>
    </dgm:pt>
    <dgm:pt modelId="{D9A54247-FDB3-4394-840B-075BB03095E9}" type="parTrans" cxnId="{7F1632D3-5D46-43CD-A6AC-C4F260A3D360}">
      <dgm:prSet/>
      <dgm:spPr/>
      <dgm:t>
        <a:bodyPr/>
        <a:lstStyle/>
        <a:p>
          <a:endParaRPr lang="ru-RU"/>
        </a:p>
      </dgm:t>
    </dgm:pt>
    <dgm:pt modelId="{58714DF6-EDFE-4967-AB8D-972A3E29D718}" type="sibTrans" cxnId="{7F1632D3-5D46-43CD-A6AC-C4F260A3D360}">
      <dgm:prSet/>
      <dgm:spPr/>
      <dgm:t>
        <a:bodyPr/>
        <a:lstStyle/>
        <a:p>
          <a:endParaRPr lang="ru-RU"/>
        </a:p>
      </dgm:t>
    </dgm:pt>
    <dgm:pt modelId="{B4154E12-DCF6-414F-9C31-620B99937479}" type="pres">
      <dgm:prSet presAssocID="{B5285AF2-73E4-4D6A-AE58-080CF6DD9C9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1ACFDD-462B-443D-A60B-6A7A4B2A3B85}" type="pres">
      <dgm:prSet presAssocID="{AE163A35-9583-4EF6-A216-B2C6A54C417F}" presName="roof" presStyleLbl="dkBgShp" presStyleIdx="0" presStyleCnt="2" custScaleY="82648" custLinFactNeighborY="-13699"/>
      <dgm:spPr/>
      <dgm:t>
        <a:bodyPr/>
        <a:lstStyle/>
        <a:p>
          <a:endParaRPr lang="ru-RU"/>
        </a:p>
      </dgm:t>
    </dgm:pt>
    <dgm:pt modelId="{CA2220F3-68C3-44BA-82A5-83824FE9AA75}" type="pres">
      <dgm:prSet presAssocID="{AE163A35-9583-4EF6-A216-B2C6A54C417F}" presName="pillars" presStyleCnt="0"/>
      <dgm:spPr/>
    </dgm:pt>
    <dgm:pt modelId="{DB38FEC0-F0D1-4141-B99A-05E226571974}" type="pres">
      <dgm:prSet presAssocID="{AE163A35-9583-4EF6-A216-B2C6A54C417F}" presName="pillar1" presStyleLbl="node1" presStyleIdx="0" presStyleCnt="5" custScaleY="104393" custLinFactNeighborX="-61" custLinFactNeighborY="-2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11FB4-CB57-41FA-BC5F-A8B89878A2EF}" type="pres">
      <dgm:prSet presAssocID="{CF069B98-8B95-447B-9F0D-D4EAA4C40711}" presName="pillarX" presStyleLbl="node1" presStyleIdx="1" presStyleCnt="5" custScaleY="104393" custLinFactNeighborX="-899" custLinFactNeighborY="-2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31922-DF55-4DF2-9891-ECE9A7A48351}" type="pres">
      <dgm:prSet presAssocID="{2AC3B24A-2B0D-403E-B86B-89D7433ACC32}" presName="pillarX" presStyleLbl="node1" presStyleIdx="2" presStyleCnt="5" custScaleY="104393" custLinFactNeighborX="-1737" custLinFactNeighborY="-2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3440E-B9BD-40A9-B437-FEB76509498D}" type="pres">
      <dgm:prSet presAssocID="{BA9E3C3D-9BEE-499A-B4E8-B9E3E3877D94}" presName="pillarX" presStyleLbl="node1" presStyleIdx="3" presStyleCnt="5" custScaleY="104393" custLinFactNeighborX="-2575" custLinFactNeighborY="-2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304B1-0149-49C5-998A-32DC66A83A05}" type="pres">
      <dgm:prSet presAssocID="{F9AE677E-F059-4804-A878-0B1BD2CD743E}" presName="pillarX" presStyleLbl="node1" presStyleIdx="4" presStyleCnt="5" custScaleX="108806" custScaleY="104393" custLinFactNeighborX="-3412" custLinFactNeighborY="-2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6F4E5-1D17-4FD1-AB54-50A2F4E5480E}" type="pres">
      <dgm:prSet presAssocID="{AE163A35-9583-4EF6-A216-B2C6A54C417F}" presName="base" presStyleLbl="dkBgShp" presStyleIdx="1" presStyleCnt="2" custLinFactNeighborX="396" custLinFactNeighborY="34582"/>
      <dgm:spPr/>
    </dgm:pt>
  </dgm:ptLst>
  <dgm:cxnLst>
    <dgm:cxn modelId="{7F1632D3-5D46-43CD-A6AC-C4F260A3D360}" srcId="{AE163A35-9583-4EF6-A216-B2C6A54C417F}" destId="{CF069B98-8B95-447B-9F0D-D4EAA4C40711}" srcOrd="1" destOrd="0" parTransId="{D9A54247-FDB3-4394-840B-075BB03095E9}" sibTransId="{58714DF6-EDFE-4967-AB8D-972A3E29D718}"/>
    <dgm:cxn modelId="{AA8C3126-7819-4449-9E88-ABF496652C00}" srcId="{AE163A35-9583-4EF6-A216-B2C6A54C417F}" destId="{2AC3B24A-2B0D-403E-B86B-89D7433ACC32}" srcOrd="2" destOrd="0" parTransId="{C8748E46-25B2-47C4-98F6-741BAD972228}" sibTransId="{B329E6BE-F4A2-4959-9F9A-FC153CDDA8DF}"/>
    <dgm:cxn modelId="{1CA955C0-EB4D-4B40-AA5D-0549B9F96359}" srcId="{B5285AF2-73E4-4D6A-AE58-080CF6DD9C95}" destId="{AE163A35-9583-4EF6-A216-B2C6A54C417F}" srcOrd="0" destOrd="0" parTransId="{3A25D13B-437E-4933-8F87-5CDE8293956B}" sibTransId="{089E1AF4-673E-4483-8144-C1D3C390808E}"/>
    <dgm:cxn modelId="{8283B6F0-8DB3-4C6C-B084-2FEA87540FCF}" srcId="{AE163A35-9583-4EF6-A216-B2C6A54C417F}" destId="{BA9E3C3D-9BEE-499A-B4E8-B9E3E3877D94}" srcOrd="3" destOrd="0" parTransId="{0CCD7DF5-ABD0-48DD-84DF-D8F3E20CC871}" sibTransId="{24EA7B32-A06D-408C-B12E-3A3239B14DCF}"/>
    <dgm:cxn modelId="{15F517E4-93C6-4AE5-BF8C-EC6FA6ED7205}" srcId="{AE163A35-9583-4EF6-A216-B2C6A54C417F}" destId="{F9AE677E-F059-4804-A878-0B1BD2CD743E}" srcOrd="4" destOrd="0" parTransId="{8684A6FD-F3F7-4DE7-A8D3-4DF41E5E815B}" sibTransId="{881F5FB2-D3CE-4ECC-83A2-523EAF92F04C}"/>
    <dgm:cxn modelId="{0DE9CE6F-3C28-403C-9C28-4EF2A6EDC600}" type="presOf" srcId="{AE163A35-9583-4EF6-A216-B2C6A54C417F}" destId="{9B1ACFDD-462B-443D-A60B-6A7A4B2A3B85}" srcOrd="0" destOrd="0" presId="urn:microsoft.com/office/officeart/2005/8/layout/hList3"/>
    <dgm:cxn modelId="{368E5181-721B-4A18-9D0C-93AF0EBBABAC}" type="presOf" srcId="{CF069B98-8B95-447B-9F0D-D4EAA4C40711}" destId="{29D11FB4-CB57-41FA-BC5F-A8B89878A2EF}" srcOrd="0" destOrd="0" presId="urn:microsoft.com/office/officeart/2005/8/layout/hList3"/>
    <dgm:cxn modelId="{1B0CF6CD-0A8A-4761-8E2E-B9FC30136E67}" type="presOf" srcId="{BA9E3C3D-9BEE-499A-B4E8-B9E3E3877D94}" destId="{9FC3440E-B9BD-40A9-B437-FEB76509498D}" srcOrd="0" destOrd="0" presId="urn:microsoft.com/office/officeart/2005/8/layout/hList3"/>
    <dgm:cxn modelId="{ADAB1622-8C95-4514-A4BF-53BBC6EEED5C}" type="presOf" srcId="{B5285AF2-73E4-4D6A-AE58-080CF6DD9C95}" destId="{B4154E12-DCF6-414F-9C31-620B99937479}" srcOrd="0" destOrd="0" presId="urn:microsoft.com/office/officeart/2005/8/layout/hList3"/>
    <dgm:cxn modelId="{15440462-3783-4206-A0B8-F3D33CEEE24B}" type="presOf" srcId="{F9AE677E-F059-4804-A878-0B1BD2CD743E}" destId="{417304B1-0149-49C5-998A-32DC66A83A05}" srcOrd="0" destOrd="0" presId="urn:microsoft.com/office/officeart/2005/8/layout/hList3"/>
    <dgm:cxn modelId="{63BD7AB7-06F6-4CD2-A0CF-EA992F88385B}" type="presOf" srcId="{743FA5FF-6E6F-416F-A536-79FA50B0E746}" destId="{DB38FEC0-F0D1-4141-B99A-05E226571974}" srcOrd="0" destOrd="0" presId="urn:microsoft.com/office/officeart/2005/8/layout/hList3"/>
    <dgm:cxn modelId="{BAD301A3-AC1C-4572-9D30-A96BE1F4C29F}" srcId="{AE163A35-9583-4EF6-A216-B2C6A54C417F}" destId="{743FA5FF-6E6F-416F-A536-79FA50B0E746}" srcOrd="0" destOrd="0" parTransId="{0FC5D89F-0DDD-40DC-BFCC-00BB82907B21}" sibTransId="{BA684575-9438-42DA-863C-5C2AD2835347}"/>
    <dgm:cxn modelId="{5BF86B9D-5A17-49E5-B033-E04F2AB47A53}" type="presOf" srcId="{2AC3B24A-2B0D-403E-B86B-89D7433ACC32}" destId="{95F31922-DF55-4DF2-9891-ECE9A7A48351}" srcOrd="0" destOrd="0" presId="urn:microsoft.com/office/officeart/2005/8/layout/hList3"/>
    <dgm:cxn modelId="{917FE472-4799-419C-8DC9-0DADE98F0EA5}" type="presParOf" srcId="{B4154E12-DCF6-414F-9C31-620B99937479}" destId="{9B1ACFDD-462B-443D-A60B-6A7A4B2A3B85}" srcOrd="0" destOrd="0" presId="urn:microsoft.com/office/officeart/2005/8/layout/hList3"/>
    <dgm:cxn modelId="{FFA19F98-302C-4689-8E07-B393BE55AF47}" type="presParOf" srcId="{B4154E12-DCF6-414F-9C31-620B99937479}" destId="{CA2220F3-68C3-44BA-82A5-83824FE9AA75}" srcOrd="1" destOrd="0" presId="urn:microsoft.com/office/officeart/2005/8/layout/hList3"/>
    <dgm:cxn modelId="{65E35BAB-ACD5-4F57-8434-2241BE2E80E5}" type="presParOf" srcId="{CA2220F3-68C3-44BA-82A5-83824FE9AA75}" destId="{DB38FEC0-F0D1-4141-B99A-05E226571974}" srcOrd="0" destOrd="0" presId="urn:microsoft.com/office/officeart/2005/8/layout/hList3"/>
    <dgm:cxn modelId="{EBAF2554-03E1-4343-892E-A7D00EA97255}" type="presParOf" srcId="{CA2220F3-68C3-44BA-82A5-83824FE9AA75}" destId="{29D11FB4-CB57-41FA-BC5F-A8B89878A2EF}" srcOrd="1" destOrd="0" presId="urn:microsoft.com/office/officeart/2005/8/layout/hList3"/>
    <dgm:cxn modelId="{A8AF5537-2D39-4465-98B0-DEF67F4D9D94}" type="presParOf" srcId="{CA2220F3-68C3-44BA-82A5-83824FE9AA75}" destId="{95F31922-DF55-4DF2-9891-ECE9A7A48351}" srcOrd="2" destOrd="0" presId="urn:microsoft.com/office/officeart/2005/8/layout/hList3"/>
    <dgm:cxn modelId="{5BBE85A0-E8F6-4284-9A60-3068737BEE02}" type="presParOf" srcId="{CA2220F3-68C3-44BA-82A5-83824FE9AA75}" destId="{9FC3440E-B9BD-40A9-B437-FEB76509498D}" srcOrd="3" destOrd="0" presId="urn:microsoft.com/office/officeart/2005/8/layout/hList3"/>
    <dgm:cxn modelId="{5C0E0B56-A696-421B-8952-4E2D71A90751}" type="presParOf" srcId="{CA2220F3-68C3-44BA-82A5-83824FE9AA75}" destId="{417304B1-0149-49C5-998A-32DC66A83A05}" srcOrd="4" destOrd="0" presId="urn:microsoft.com/office/officeart/2005/8/layout/hList3"/>
    <dgm:cxn modelId="{FC52CB43-6FF2-467B-803E-21580E2C1CF0}" type="presParOf" srcId="{B4154E12-DCF6-414F-9C31-620B99937479}" destId="{D816F4E5-1D17-4FD1-AB54-50A2F4E5480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B092E-5A22-43EF-B1B8-85027895AA7D}">
      <dsp:nvSpPr>
        <dsp:cNvPr id="0" name=""/>
        <dsp:cNvSpPr/>
      </dsp:nvSpPr>
      <dsp:spPr>
        <a:xfrm>
          <a:off x="-331558" y="12151"/>
          <a:ext cx="9068288" cy="546045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39BCE-054F-4D9E-966C-EBA50C2ADB93}">
      <dsp:nvSpPr>
        <dsp:cNvPr id="0" name=""/>
        <dsp:cNvSpPr/>
      </dsp:nvSpPr>
      <dsp:spPr>
        <a:xfrm>
          <a:off x="658407" y="3888432"/>
          <a:ext cx="200944" cy="200944"/>
        </a:xfrm>
        <a:prstGeom prst="ellipse">
          <a:avLst/>
        </a:prstGeom>
        <a:solidFill>
          <a:srgbClr val="58B4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69F8D-0611-4AF3-8AAD-242FEF8420A5}">
      <dsp:nvSpPr>
        <dsp:cNvPr id="0" name=""/>
        <dsp:cNvSpPr/>
      </dsp:nvSpPr>
      <dsp:spPr>
        <a:xfrm>
          <a:off x="298370" y="4176463"/>
          <a:ext cx="2574304" cy="789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47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CC"/>
              </a:solidFill>
            </a:rPr>
            <a:t>2006. </a:t>
          </a:r>
          <a:r>
            <a:rPr lang="ru-RU" sz="1800" kern="1200" dirty="0" smtClean="0">
              <a:solidFill>
                <a:srgbClr val="0000CC"/>
              </a:solidFill>
            </a:rPr>
            <a:t>Ратификация Конвенции ООН против коррупции</a:t>
          </a:r>
          <a:endParaRPr lang="ru-RU" sz="1800" kern="1200" dirty="0">
            <a:solidFill>
              <a:srgbClr val="0000CC"/>
            </a:solidFill>
          </a:endParaRPr>
        </a:p>
      </dsp:txBody>
      <dsp:txXfrm>
        <a:off x="298370" y="4176463"/>
        <a:ext cx="2574304" cy="789902"/>
      </dsp:txXfrm>
    </dsp:sp>
    <dsp:sp modelId="{8FEFA4A9-66BF-4CED-A159-AC0E9A6320E6}">
      <dsp:nvSpPr>
        <dsp:cNvPr id="0" name=""/>
        <dsp:cNvSpPr/>
      </dsp:nvSpPr>
      <dsp:spPr>
        <a:xfrm>
          <a:off x="1690675" y="3021339"/>
          <a:ext cx="314522" cy="314522"/>
        </a:xfrm>
        <a:prstGeom prst="ellipse">
          <a:avLst/>
        </a:prstGeom>
        <a:solidFill>
          <a:srgbClr val="58B4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CF32A-819D-4BD0-89F1-8F73CA9FC977}">
      <dsp:nvSpPr>
        <dsp:cNvPr id="0" name=""/>
        <dsp:cNvSpPr/>
      </dsp:nvSpPr>
      <dsp:spPr>
        <a:xfrm>
          <a:off x="204945" y="2217338"/>
          <a:ext cx="2256589" cy="1541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5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CC"/>
              </a:solidFill>
            </a:rPr>
            <a:t>2008. </a:t>
          </a:r>
          <a:r>
            <a:rPr lang="ru-RU" sz="1800" kern="1200" dirty="0" smtClean="0">
              <a:solidFill>
                <a:srgbClr val="0000CC"/>
              </a:solidFill>
            </a:rPr>
            <a:t>Принят 273-ФЗ «О противодействии коррупции»</a:t>
          </a:r>
          <a:endParaRPr lang="ru-RU" sz="1800" kern="1200" dirty="0">
            <a:solidFill>
              <a:srgbClr val="0000CC"/>
            </a:solidFill>
          </a:endParaRPr>
        </a:p>
      </dsp:txBody>
      <dsp:txXfrm>
        <a:off x="204945" y="2217338"/>
        <a:ext cx="2256589" cy="1541493"/>
      </dsp:txXfrm>
    </dsp:sp>
    <dsp:sp modelId="{38488709-2AA3-4A23-A586-50F09652C1E2}">
      <dsp:nvSpPr>
        <dsp:cNvPr id="0" name=""/>
        <dsp:cNvSpPr/>
      </dsp:nvSpPr>
      <dsp:spPr>
        <a:xfrm>
          <a:off x="3088552" y="2188074"/>
          <a:ext cx="419363" cy="419363"/>
        </a:xfrm>
        <a:prstGeom prst="ellipse">
          <a:avLst/>
        </a:prstGeom>
        <a:solidFill>
          <a:srgbClr val="58B4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38EDB-49E9-436A-98F7-AE5588C56EA3}">
      <dsp:nvSpPr>
        <dsp:cNvPr id="0" name=""/>
        <dsp:cNvSpPr/>
      </dsp:nvSpPr>
      <dsp:spPr>
        <a:xfrm>
          <a:off x="2865161" y="2810444"/>
          <a:ext cx="2151492" cy="1026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1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CC"/>
              </a:solidFill>
            </a:rPr>
            <a:t>2011. </a:t>
          </a:r>
          <a:r>
            <a:rPr lang="ru-RU" sz="1800" kern="1200" dirty="0" smtClean="0">
              <a:solidFill>
                <a:srgbClr val="0000CC"/>
              </a:solidFill>
            </a:rPr>
            <a:t>Внесение изменений в </a:t>
          </a:r>
          <a:r>
            <a:rPr lang="ru-RU" sz="1800" kern="1200" dirty="0" err="1" smtClean="0">
              <a:solidFill>
                <a:srgbClr val="0000CC"/>
              </a:solidFill>
            </a:rPr>
            <a:t>КоАПи</a:t>
          </a:r>
          <a:r>
            <a:rPr lang="ru-RU" sz="1800" kern="1200" dirty="0" smtClean="0">
              <a:solidFill>
                <a:srgbClr val="0000CC"/>
              </a:solidFill>
            </a:rPr>
            <a:t> УК</a:t>
          </a:r>
          <a:endParaRPr lang="ru-RU" sz="1800" kern="1200" dirty="0">
            <a:solidFill>
              <a:srgbClr val="0000CC"/>
            </a:solidFill>
          </a:endParaRPr>
        </a:p>
      </dsp:txBody>
      <dsp:txXfrm>
        <a:off x="2865161" y="2810444"/>
        <a:ext cx="2151492" cy="1026567"/>
      </dsp:txXfrm>
    </dsp:sp>
    <dsp:sp modelId="{0524D4F2-6BFD-412D-9CF1-C8534550BC80}">
      <dsp:nvSpPr>
        <dsp:cNvPr id="0" name=""/>
        <dsp:cNvSpPr/>
      </dsp:nvSpPr>
      <dsp:spPr>
        <a:xfrm>
          <a:off x="4713583" y="1537187"/>
          <a:ext cx="541677" cy="541677"/>
        </a:xfrm>
        <a:prstGeom prst="ellipse">
          <a:avLst/>
        </a:prstGeom>
        <a:solidFill>
          <a:srgbClr val="58B4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16FE0-C286-4F59-925F-758CC220665C}">
      <dsp:nvSpPr>
        <dsp:cNvPr id="0" name=""/>
        <dsp:cNvSpPr/>
      </dsp:nvSpPr>
      <dsp:spPr>
        <a:xfrm>
          <a:off x="2962664" y="216009"/>
          <a:ext cx="3220970" cy="1686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024" tIns="0" rIns="0" bIns="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0000CC"/>
              </a:solidFill>
            </a:rPr>
            <a:t>2012. </a:t>
          </a:r>
          <a:r>
            <a:rPr lang="ru-RU" sz="1800" kern="1200" dirty="0" smtClean="0">
              <a:solidFill>
                <a:srgbClr val="0000CC"/>
              </a:solidFill>
            </a:rPr>
            <a:t>Введена статья 13.3. 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00CC"/>
              </a:solidFill>
            </a:rPr>
            <a:t>ФЗ №273 «Обязанность организаций принимать меры по предупреждению коррупции»</a:t>
          </a:r>
          <a:endParaRPr lang="ru-RU" sz="1800" kern="1200" dirty="0">
            <a:solidFill>
              <a:srgbClr val="0000CC"/>
            </a:solidFill>
          </a:endParaRPr>
        </a:p>
      </dsp:txBody>
      <dsp:txXfrm>
        <a:off x="2962664" y="216009"/>
        <a:ext cx="3220970" cy="1686680"/>
      </dsp:txXfrm>
    </dsp:sp>
    <dsp:sp modelId="{DABF9022-C76B-48DE-B218-9ECE10DBCF4E}">
      <dsp:nvSpPr>
        <dsp:cNvPr id="0" name=""/>
        <dsp:cNvSpPr/>
      </dsp:nvSpPr>
      <dsp:spPr>
        <a:xfrm>
          <a:off x="6386667" y="1102535"/>
          <a:ext cx="690201" cy="690201"/>
        </a:xfrm>
        <a:prstGeom prst="ellipse">
          <a:avLst/>
        </a:prstGeom>
        <a:solidFill>
          <a:srgbClr val="58B4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8606A-E9CE-4CC3-AB64-5CB8D6AB6D9B}">
      <dsp:nvSpPr>
        <dsp:cNvPr id="0" name=""/>
        <dsp:cNvSpPr/>
      </dsp:nvSpPr>
      <dsp:spPr>
        <a:xfrm>
          <a:off x="5594490" y="2051595"/>
          <a:ext cx="3109367" cy="1681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24" tIns="0" rIns="0" bIns="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0000CC"/>
              </a:solidFill>
            </a:rPr>
            <a:t>2013.</a:t>
          </a:r>
          <a:r>
            <a:rPr lang="ru-RU" sz="1800" kern="1200" dirty="0" smtClean="0">
              <a:solidFill>
                <a:srgbClr val="0000CC"/>
              </a:solidFill>
            </a:rPr>
            <a:t> Введена ст. 13.4. 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00CC"/>
              </a:solidFill>
            </a:rPr>
            <a:t>в ФЗ №273 Осуществление проверок уполномоченным подразделением Администрации Президента РФ</a:t>
          </a:r>
          <a:endParaRPr lang="ru-RU" sz="1800" kern="1200" dirty="0">
            <a:solidFill>
              <a:srgbClr val="0000CC"/>
            </a:solidFill>
          </a:endParaRPr>
        </a:p>
      </dsp:txBody>
      <dsp:txXfrm>
        <a:off x="5594490" y="2051595"/>
        <a:ext cx="3109367" cy="1681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B092E-5A22-43EF-B1B8-85027895AA7D}">
      <dsp:nvSpPr>
        <dsp:cNvPr id="0" name=""/>
        <dsp:cNvSpPr/>
      </dsp:nvSpPr>
      <dsp:spPr>
        <a:xfrm>
          <a:off x="-322033" y="169029"/>
          <a:ext cx="8807759" cy="530357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27087-143C-4FC8-86FB-49352E995524}">
      <dsp:nvSpPr>
        <dsp:cNvPr id="0" name=""/>
        <dsp:cNvSpPr/>
      </dsp:nvSpPr>
      <dsp:spPr>
        <a:xfrm>
          <a:off x="1762000" y="2974965"/>
          <a:ext cx="297000" cy="297000"/>
        </a:xfrm>
        <a:prstGeom prst="ellipse">
          <a:avLst/>
        </a:prstGeom>
        <a:solidFill>
          <a:srgbClr val="CC00FF"/>
        </a:solidFill>
        <a:ln w="25400" cap="flat" cmpd="sng" algn="ctr">
          <a:solidFill>
            <a:srgbClr val="CC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4960B-A0DE-4C0D-A8C2-7CFD7E6233C4}">
      <dsp:nvSpPr>
        <dsp:cNvPr id="0" name=""/>
        <dsp:cNvSpPr/>
      </dsp:nvSpPr>
      <dsp:spPr>
        <a:xfrm>
          <a:off x="1390477" y="3632768"/>
          <a:ext cx="3834915" cy="1623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7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2013. Во исполнении </a:t>
          </a:r>
          <a:r>
            <a:rPr lang="ru-RU" sz="2000" b="0" kern="1200" dirty="0" smtClean="0"/>
            <a:t> ст. 13.4. Закона о противодействии коррупции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1390477" y="3632768"/>
        <a:ext cx="3834915" cy="1623806"/>
      </dsp:txXfrm>
    </dsp:sp>
    <dsp:sp modelId="{6F24B6B4-9B39-4204-9BE6-A2F453EC7BEB}">
      <dsp:nvSpPr>
        <dsp:cNvPr id="0" name=""/>
        <dsp:cNvSpPr/>
      </dsp:nvSpPr>
      <dsp:spPr>
        <a:xfrm>
          <a:off x="4486809" y="1584178"/>
          <a:ext cx="509143" cy="509143"/>
        </a:xfrm>
        <a:prstGeom prst="ellipse">
          <a:avLst/>
        </a:prstGeom>
        <a:solidFill>
          <a:srgbClr val="CC00FF"/>
        </a:solidFill>
        <a:ln w="25400" cap="flat" cmpd="sng" algn="ctr">
          <a:solidFill>
            <a:srgbClr val="CC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4E5DE-2C93-4FB8-AF73-41C89DCB5AD3}">
      <dsp:nvSpPr>
        <dsp:cNvPr id="0" name=""/>
        <dsp:cNvSpPr/>
      </dsp:nvSpPr>
      <dsp:spPr>
        <a:xfrm>
          <a:off x="2393496" y="0"/>
          <a:ext cx="5451050" cy="1789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78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/>
              <a:latin typeface="Times New Roman"/>
              <a:ea typeface="Calibri"/>
            </a:rPr>
            <a:t>В Генеральной Прокуратуре РФ изданы приказы от 27.05.2014 года «Об утверждении комплексного плана мероприятий по противодействию коррупции на 2014-2015 годы», от 04.05.2016 №263 «Об организации исполнения Национального плана противодействия коррупции на 2016-2017 годы», 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от 8 августа 2018 г. № 485 «Об организации исполнения Национального плана противодействия коррупции на 2018-2020 годы»</a:t>
          </a:r>
        </a:p>
      </dsp:txBody>
      <dsp:txXfrm>
        <a:off x="2393496" y="0"/>
        <a:ext cx="5451050" cy="1789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ACFDD-462B-443D-A60B-6A7A4B2A3B85}">
      <dsp:nvSpPr>
        <dsp:cNvPr id="0" name=""/>
        <dsp:cNvSpPr/>
      </dsp:nvSpPr>
      <dsp:spPr>
        <a:xfrm>
          <a:off x="0" y="0"/>
          <a:ext cx="8352928" cy="130333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Антикоррупционная политика</a:t>
          </a:r>
          <a:endParaRPr lang="ru-RU" sz="3200" kern="1200" dirty="0"/>
        </a:p>
      </dsp:txBody>
      <dsp:txXfrm>
        <a:off x="0" y="0"/>
        <a:ext cx="8352928" cy="1303338"/>
      </dsp:txXfrm>
    </dsp:sp>
    <dsp:sp modelId="{DB38FEC0-F0D1-4141-B99A-05E226571974}">
      <dsp:nvSpPr>
        <dsp:cNvPr id="0" name=""/>
        <dsp:cNvSpPr/>
      </dsp:nvSpPr>
      <dsp:spPr>
        <a:xfrm>
          <a:off x="0" y="1367407"/>
          <a:ext cx="1641627" cy="3457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Кодекс корпоративной этики ФКУ "Объединенная дирекция" Минстроя России</a:t>
          </a:r>
          <a:endParaRPr lang="ru-RU" sz="1800" kern="1200" dirty="0"/>
        </a:p>
      </dsp:txBody>
      <dsp:txXfrm>
        <a:off x="0" y="1367407"/>
        <a:ext cx="1641627" cy="3457128"/>
      </dsp:txXfrm>
    </dsp:sp>
    <dsp:sp modelId="{29D11FB4-CB57-41FA-BC5F-A8B89878A2EF}">
      <dsp:nvSpPr>
        <dsp:cNvPr id="0" name=""/>
        <dsp:cNvSpPr/>
      </dsp:nvSpPr>
      <dsp:spPr>
        <a:xfrm>
          <a:off x="1626983" y="1367407"/>
          <a:ext cx="1641627" cy="3457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Положение о договорной работе и Единый стандарт закупок/ Положение о закупках</a:t>
          </a:r>
          <a:endParaRPr lang="ru-RU" sz="1800" kern="1200" dirty="0"/>
        </a:p>
      </dsp:txBody>
      <dsp:txXfrm>
        <a:off x="1626983" y="1367407"/>
        <a:ext cx="1641627" cy="3457128"/>
      </dsp:txXfrm>
    </dsp:sp>
    <dsp:sp modelId="{95F31922-DF55-4DF2-9891-ECE9A7A48351}">
      <dsp:nvSpPr>
        <dsp:cNvPr id="0" name=""/>
        <dsp:cNvSpPr/>
      </dsp:nvSpPr>
      <dsp:spPr>
        <a:xfrm>
          <a:off x="3254854" y="1367407"/>
          <a:ext cx="1641627" cy="3457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Порядок приема, рассмотрения и разрешения обращений заявителей о возможных фактах коррупции</a:t>
          </a:r>
          <a:endParaRPr lang="ru-RU" sz="1800" kern="1200" dirty="0"/>
        </a:p>
      </dsp:txBody>
      <dsp:txXfrm>
        <a:off x="3254854" y="1367407"/>
        <a:ext cx="1641627" cy="3457128"/>
      </dsp:txXfrm>
    </dsp:sp>
    <dsp:sp modelId="{9FC3440E-B9BD-40A9-B437-FEB76509498D}">
      <dsp:nvSpPr>
        <dsp:cNvPr id="0" name=""/>
        <dsp:cNvSpPr/>
      </dsp:nvSpPr>
      <dsp:spPr>
        <a:xfrm>
          <a:off x="4882725" y="1367407"/>
          <a:ext cx="1641627" cy="3457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Положение об урегулировании конфликта интересов в ФКУ "Объединенная дирекция" Минстроя России; Положение о Комиссии по урегулированию конфликта интересов</a:t>
          </a:r>
          <a:endParaRPr lang="ru-RU" sz="1800" kern="1200" dirty="0"/>
        </a:p>
      </dsp:txBody>
      <dsp:txXfrm>
        <a:off x="4882725" y="1367407"/>
        <a:ext cx="1641627" cy="3457128"/>
      </dsp:txXfrm>
    </dsp:sp>
    <dsp:sp modelId="{417304B1-0149-49C5-998A-32DC66A83A05}">
      <dsp:nvSpPr>
        <dsp:cNvPr id="0" name=""/>
        <dsp:cNvSpPr/>
      </dsp:nvSpPr>
      <dsp:spPr>
        <a:xfrm>
          <a:off x="6510612" y="1367407"/>
          <a:ext cx="1786189" cy="3457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Положение о сообщении работниками Учреждения о получении подарка в связи с их должностным положением или исполнением ими должностных обязанностей</a:t>
          </a:r>
          <a:endParaRPr lang="ru-RU" sz="1700" kern="1200" dirty="0"/>
        </a:p>
      </dsp:txBody>
      <dsp:txXfrm>
        <a:off x="6510612" y="1367407"/>
        <a:ext cx="1786189" cy="3457128"/>
      </dsp:txXfrm>
    </dsp:sp>
    <dsp:sp modelId="{D816F4E5-1D17-4FD1-AB54-50A2F4E5480E}">
      <dsp:nvSpPr>
        <dsp:cNvPr id="0" name=""/>
        <dsp:cNvSpPr/>
      </dsp:nvSpPr>
      <dsp:spPr>
        <a:xfrm>
          <a:off x="0" y="4888623"/>
          <a:ext cx="8352928" cy="3679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967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99556BBC-9FF0-47FB-B12A-657151D014A8}" type="datetimeFigureOut">
              <a:rPr lang="ru-RU" smtClean="0"/>
              <a:pPr/>
              <a:t>20.12.2021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673"/>
            <a:ext cx="2946400" cy="496966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3"/>
            <a:ext cx="2946400" cy="496966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1D6A7703-286F-4F2D-AAB4-909EAD56187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8184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411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411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8635F0D8-D723-4EC1-90DA-615F9E79DBCC}" type="datetimeFigureOut">
              <a:rPr lang="ru-RU" smtClean="0"/>
              <a:pPr/>
              <a:t>20.12.2021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6411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6411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29AD8BC-9A67-45CD-B22D-3B19EC59F2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886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Отдел кадрового обеспечения Административного управления ФКУ «Объединенная дирекция» Минстроя России</a:t>
            </a:r>
            <a:endParaRPr lang="ru-RU" dirty="0" smtClean="0"/>
          </a:p>
          <a:p>
            <a:r>
              <a:rPr lang="ru-RU" dirty="0" smtClean="0"/>
              <a:t>Ряжская Т.В., </a:t>
            </a:r>
            <a:r>
              <a:rPr lang="ru-RU" dirty="0" err="1" smtClean="0"/>
              <a:t>Веклич</a:t>
            </a:r>
            <a:r>
              <a:rPr lang="ru-RU" dirty="0" smtClean="0"/>
              <a:t> И.В.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D8BC-9A67-45CD-B22D-3B19EC59F2C8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Отдел кадрового обеспечения Административного управления ФКУ "Объединенная дирекция" Минстроя России ,</a:t>
            </a:r>
          </a:p>
          <a:p>
            <a:r>
              <a:rPr lang="ru-RU" dirty="0" smtClean="0"/>
              <a:t>Ряжская Т.В., </a:t>
            </a:r>
            <a:r>
              <a:rPr lang="ru-RU" dirty="0" err="1" smtClean="0"/>
              <a:t>Веклич</a:t>
            </a:r>
            <a:r>
              <a:rPr lang="ru-RU" dirty="0" smtClean="0"/>
              <a:t> И.В.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D8BC-9A67-45CD-B22D-3B19EC59F2C8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77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7"/>
          <p:cNvPicPr>
            <a:picLocks noChangeAspect="1"/>
          </p:cNvPicPr>
          <p:nvPr userDrawn="1"/>
        </p:nvPicPr>
        <p:blipFill rotWithShape="1">
          <a:blip r:embed="rId2" cstate="print"/>
          <a:srcRect l="6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3200" b="1" u="sng" dirty="0" smtClean="0"/>
              <a:t/>
            </a:r>
            <a:br>
              <a:rPr lang="ru-RU" sz="3200" b="1" u="sng" dirty="0" smtClean="0"/>
            </a:br>
            <a:r>
              <a:rPr lang="ru-RU" sz="4000" b="1" dirty="0" smtClean="0">
                <a:solidFill>
                  <a:schemeClr val="bg1"/>
                </a:solidFill>
              </a:rPr>
              <a:t>Тема презентации</a:t>
            </a:r>
            <a:r>
              <a:rPr lang="ru-RU" sz="4000" dirty="0">
                <a:solidFill>
                  <a:schemeClr val="bg1"/>
                </a:solidFill>
              </a:rPr>
              <a:t/>
            </a:r>
            <a:br>
              <a:rPr lang="ru-RU" sz="4000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-5953" y="5953"/>
            <a:ext cx="9149953" cy="6776145"/>
          </a:xfrm>
          <a:custGeom>
            <a:avLst/>
            <a:gdLst/>
            <a:ahLst/>
            <a:cxnLst>
              <a:cxn ang="0">
                <a:pos x="715" y="279"/>
              </a:cxn>
              <a:cxn ang="0">
                <a:pos x="907" y="349"/>
              </a:cxn>
              <a:cxn ang="0">
                <a:pos x="1000" y="689"/>
              </a:cxn>
              <a:cxn ang="0">
                <a:pos x="1012" y="1004"/>
              </a:cxn>
              <a:cxn ang="0">
                <a:pos x="1142" y="801"/>
              </a:cxn>
              <a:cxn ang="0">
                <a:pos x="1250" y="911"/>
              </a:cxn>
              <a:cxn ang="0">
                <a:pos x="1329" y="948"/>
              </a:cxn>
              <a:cxn ang="0">
                <a:pos x="1135" y="1044"/>
              </a:cxn>
              <a:cxn ang="0">
                <a:pos x="710" y="1042"/>
              </a:cxn>
              <a:cxn ang="0">
                <a:pos x="673" y="1009"/>
              </a:cxn>
              <a:cxn ang="0">
                <a:pos x="783" y="1008"/>
              </a:cxn>
              <a:cxn ang="0">
                <a:pos x="814" y="1003"/>
              </a:cxn>
              <a:cxn ang="0">
                <a:pos x="768" y="519"/>
              </a:cxn>
              <a:cxn ang="0">
                <a:pos x="505" y="346"/>
              </a:cxn>
              <a:cxn ang="0">
                <a:pos x="825" y="236"/>
              </a:cxn>
              <a:cxn ang="0">
                <a:pos x="862" y="282"/>
              </a:cxn>
              <a:cxn ang="0">
                <a:pos x="804" y="333"/>
              </a:cxn>
              <a:cxn ang="0">
                <a:pos x="831" y="333"/>
              </a:cxn>
              <a:cxn ang="0">
                <a:pos x="825" y="379"/>
              </a:cxn>
              <a:cxn ang="0">
                <a:pos x="812" y="407"/>
              </a:cxn>
              <a:cxn ang="0">
                <a:pos x="921" y="417"/>
              </a:cxn>
              <a:cxn ang="0">
                <a:pos x="825" y="422"/>
              </a:cxn>
              <a:cxn ang="0">
                <a:pos x="820" y="457"/>
              </a:cxn>
              <a:cxn ang="0">
                <a:pos x="816" y="480"/>
              </a:cxn>
              <a:cxn ang="0">
                <a:pos x="835" y="521"/>
              </a:cxn>
              <a:cxn ang="0">
                <a:pos x="809" y="527"/>
              </a:cxn>
              <a:cxn ang="0">
                <a:pos x="851" y="538"/>
              </a:cxn>
              <a:cxn ang="0">
                <a:pos x="842" y="558"/>
              </a:cxn>
              <a:cxn ang="0">
                <a:pos x="817" y="584"/>
              </a:cxn>
              <a:cxn ang="0">
                <a:pos x="799" y="602"/>
              </a:cxn>
              <a:cxn ang="0">
                <a:pos x="853" y="619"/>
              </a:cxn>
              <a:cxn ang="0">
                <a:pos x="818" y="645"/>
              </a:cxn>
              <a:cxn ang="0">
                <a:pos x="802" y="672"/>
              </a:cxn>
              <a:cxn ang="0">
                <a:pos x="780" y="687"/>
              </a:cxn>
              <a:cxn ang="0">
                <a:pos x="870" y="702"/>
              </a:cxn>
              <a:cxn ang="0">
                <a:pos x="811" y="722"/>
              </a:cxn>
              <a:cxn ang="0">
                <a:pos x="870" y="764"/>
              </a:cxn>
              <a:cxn ang="0">
                <a:pos x="1178" y="747"/>
              </a:cxn>
              <a:cxn ang="0">
                <a:pos x="779" y="764"/>
              </a:cxn>
              <a:cxn ang="0">
                <a:pos x="1167" y="795"/>
              </a:cxn>
              <a:cxn ang="0">
                <a:pos x="880" y="806"/>
              </a:cxn>
              <a:cxn ang="0">
                <a:pos x="898" y="815"/>
              </a:cxn>
              <a:cxn ang="0">
                <a:pos x="761" y="829"/>
              </a:cxn>
              <a:cxn ang="0">
                <a:pos x="1194" y="836"/>
              </a:cxn>
              <a:cxn ang="0">
                <a:pos x="900" y="845"/>
              </a:cxn>
              <a:cxn ang="0">
                <a:pos x="1193" y="857"/>
              </a:cxn>
              <a:cxn ang="0">
                <a:pos x="886" y="877"/>
              </a:cxn>
              <a:cxn ang="0">
                <a:pos x="1200" y="890"/>
              </a:cxn>
              <a:cxn ang="0">
                <a:pos x="913" y="901"/>
              </a:cxn>
              <a:cxn ang="0">
                <a:pos x="878" y="928"/>
              </a:cxn>
              <a:cxn ang="0">
                <a:pos x="881" y="930"/>
              </a:cxn>
              <a:cxn ang="0">
                <a:pos x="902" y="933"/>
              </a:cxn>
              <a:cxn ang="0">
                <a:pos x="1262" y="985"/>
              </a:cxn>
              <a:cxn ang="0">
                <a:pos x="889" y="957"/>
              </a:cxn>
              <a:cxn ang="0">
                <a:pos x="1211" y="965"/>
              </a:cxn>
              <a:cxn ang="0">
                <a:pos x="734" y="982"/>
              </a:cxn>
              <a:cxn ang="0">
                <a:pos x="768" y="990"/>
              </a:cxn>
              <a:cxn ang="0">
                <a:pos x="734" y="989"/>
              </a:cxn>
              <a:cxn ang="0">
                <a:pos x="1208" y="1006"/>
              </a:cxn>
              <a:cxn ang="0">
                <a:pos x="869" y="1016"/>
              </a:cxn>
              <a:cxn ang="0">
                <a:pos x="866" y="1024"/>
              </a:cxn>
              <a:cxn ang="0">
                <a:pos x="1220" y="1039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5725" tIns="42863" rIns="85725" bIns="42863"/>
          <a:lstStyle/>
          <a:p>
            <a:pPr defTabSz="9138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458" y="6356450"/>
            <a:ext cx="2132707" cy="364628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/>
            </a:lvl1pPr>
          </a:lstStyle>
          <a:p>
            <a:pPr defTabSz="9143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B613A42-2EFA-4E3B-9779-A427397C2E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86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>
            <a:spLocks noEditPoints="1"/>
          </p:cNvSpPr>
          <p:nvPr userDrawn="1"/>
        </p:nvSpPr>
        <p:spPr bwMode="auto">
          <a:xfrm>
            <a:off x="-5949" y="4"/>
            <a:ext cx="9149953" cy="6776145"/>
          </a:xfrm>
          <a:custGeom>
            <a:avLst/>
            <a:gdLst>
              <a:gd name="T0" fmla="*/ 4559234 w 1435"/>
              <a:gd name="T1" fmla="*/ 1779991 h 1062"/>
              <a:gd name="T2" fmla="*/ 5783531 w 1435"/>
              <a:gd name="T3" fmla="*/ 2226584 h 1062"/>
              <a:gd name="T4" fmla="*/ 6376551 w 1435"/>
              <a:gd name="T5" fmla="*/ 4395749 h 1062"/>
              <a:gd name="T6" fmla="*/ 6453069 w 1435"/>
              <a:gd name="T7" fmla="*/ 6405416 h 1062"/>
              <a:gd name="T8" fmla="*/ 7282021 w 1435"/>
              <a:gd name="T9" fmla="*/ 5110297 h 1062"/>
              <a:gd name="T10" fmla="*/ 7970688 w 1435"/>
              <a:gd name="T11" fmla="*/ 5812086 h 1062"/>
              <a:gd name="T12" fmla="*/ 8474436 w 1435"/>
              <a:gd name="T13" fmla="*/ 6048142 h 1062"/>
              <a:gd name="T14" fmla="*/ 7237385 w 1435"/>
              <a:gd name="T15" fmla="*/ 6660612 h 1062"/>
              <a:gd name="T16" fmla="*/ 4527351 w 1435"/>
              <a:gd name="T17" fmla="*/ 6647852 h 1062"/>
              <a:gd name="T18" fmla="*/ 4291419 w 1435"/>
              <a:gd name="T19" fmla="*/ 6437315 h 1062"/>
              <a:gd name="T20" fmla="*/ 4992839 w 1435"/>
              <a:gd name="T21" fmla="*/ 6430936 h 1062"/>
              <a:gd name="T22" fmla="*/ 5190512 w 1435"/>
              <a:gd name="T23" fmla="*/ 6399036 h 1062"/>
              <a:gd name="T24" fmla="*/ 4897191 w 1435"/>
              <a:gd name="T25" fmla="*/ 3311166 h 1062"/>
              <a:gd name="T26" fmla="*/ 3220158 w 1435"/>
              <a:gd name="T27" fmla="*/ 2207444 h 1062"/>
              <a:gd name="T28" fmla="*/ 5260654 w 1435"/>
              <a:gd name="T29" fmla="*/ 1505656 h 1062"/>
              <a:gd name="T30" fmla="*/ 5496587 w 1435"/>
              <a:gd name="T31" fmla="*/ 1799131 h 1062"/>
              <a:gd name="T32" fmla="*/ 5126747 w 1435"/>
              <a:gd name="T33" fmla="*/ 2124506 h 1062"/>
              <a:gd name="T34" fmla="*/ 5298913 w 1435"/>
              <a:gd name="T35" fmla="*/ 2124506 h 1062"/>
              <a:gd name="T36" fmla="*/ 5260654 w 1435"/>
              <a:gd name="T37" fmla="*/ 2417981 h 1062"/>
              <a:gd name="T38" fmla="*/ 5177759 w 1435"/>
              <a:gd name="T39" fmla="*/ 2596618 h 1062"/>
              <a:gd name="T40" fmla="*/ 5872803 w 1435"/>
              <a:gd name="T41" fmla="*/ 2660417 h 1062"/>
              <a:gd name="T42" fmla="*/ 5260654 w 1435"/>
              <a:gd name="T43" fmla="*/ 2692316 h 1062"/>
              <a:gd name="T44" fmla="*/ 5228771 w 1435"/>
              <a:gd name="T45" fmla="*/ 2915613 h 1062"/>
              <a:gd name="T46" fmla="*/ 5203265 w 1435"/>
              <a:gd name="T47" fmla="*/ 3062350 h 1062"/>
              <a:gd name="T48" fmla="*/ 5324420 w 1435"/>
              <a:gd name="T49" fmla="*/ 3323926 h 1062"/>
              <a:gd name="T50" fmla="*/ 5158629 w 1435"/>
              <a:gd name="T51" fmla="*/ 3362205 h 1062"/>
              <a:gd name="T52" fmla="*/ 5426444 w 1435"/>
              <a:gd name="T53" fmla="*/ 3432384 h 1062"/>
              <a:gd name="T54" fmla="*/ 5369056 w 1435"/>
              <a:gd name="T55" fmla="*/ 3559982 h 1062"/>
              <a:gd name="T56" fmla="*/ 5209642 w 1435"/>
              <a:gd name="T57" fmla="*/ 3725860 h 1062"/>
              <a:gd name="T58" fmla="*/ 5094864 w 1435"/>
              <a:gd name="T59" fmla="*/ 3840698 h 1062"/>
              <a:gd name="T60" fmla="*/ 5439198 w 1435"/>
              <a:gd name="T61" fmla="*/ 3949156 h 1062"/>
              <a:gd name="T62" fmla="*/ 5216018 w 1435"/>
              <a:gd name="T63" fmla="*/ 4115033 h 1062"/>
              <a:gd name="T64" fmla="*/ 5113994 w 1435"/>
              <a:gd name="T65" fmla="*/ 4287290 h 1062"/>
              <a:gd name="T66" fmla="*/ 4973709 w 1435"/>
              <a:gd name="T67" fmla="*/ 4382989 h 1062"/>
              <a:gd name="T68" fmla="*/ 5547599 w 1435"/>
              <a:gd name="T69" fmla="*/ 4478687 h 1062"/>
              <a:gd name="T70" fmla="*/ 5171382 w 1435"/>
              <a:gd name="T71" fmla="*/ 4606285 h 1062"/>
              <a:gd name="T72" fmla="*/ 5547599 w 1435"/>
              <a:gd name="T73" fmla="*/ 4874241 h 1062"/>
              <a:gd name="T74" fmla="*/ 7511577 w 1435"/>
              <a:gd name="T75" fmla="*/ 4765783 h 1062"/>
              <a:gd name="T76" fmla="*/ 4967333 w 1435"/>
              <a:gd name="T77" fmla="*/ 4874241 h 1062"/>
              <a:gd name="T78" fmla="*/ 7441434 w 1435"/>
              <a:gd name="T79" fmla="*/ 5072018 h 1062"/>
              <a:gd name="T80" fmla="*/ 5611364 w 1435"/>
              <a:gd name="T81" fmla="*/ 5142197 h 1062"/>
              <a:gd name="T82" fmla="*/ 5726142 w 1435"/>
              <a:gd name="T83" fmla="*/ 5199616 h 1062"/>
              <a:gd name="T84" fmla="*/ 4852555 w 1435"/>
              <a:gd name="T85" fmla="*/ 5288934 h 1062"/>
              <a:gd name="T86" fmla="*/ 7613601 w 1435"/>
              <a:gd name="T87" fmla="*/ 5333593 h 1062"/>
              <a:gd name="T88" fmla="*/ 5738895 w 1435"/>
              <a:gd name="T89" fmla="*/ 5391012 h 1062"/>
              <a:gd name="T90" fmla="*/ 7607225 w 1435"/>
              <a:gd name="T91" fmla="*/ 5467571 h 1062"/>
              <a:gd name="T92" fmla="*/ 5649624 w 1435"/>
              <a:gd name="T93" fmla="*/ 5595169 h 1062"/>
              <a:gd name="T94" fmla="*/ 7651861 w 1435"/>
              <a:gd name="T95" fmla="*/ 5678108 h 1062"/>
              <a:gd name="T96" fmla="*/ 5821791 w 1435"/>
              <a:gd name="T97" fmla="*/ 5748287 h 1062"/>
              <a:gd name="T98" fmla="*/ 5598611 w 1435"/>
              <a:gd name="T99" fmla="*/ 5920544 h 1062"/>
              <a:gd name="T100" fmla="*/ 5617741 w 1435"/>
              <a:gd name="T101" fmla="*/ 5933304 h 1062"/>
              <a:gd name="T102" fmla="*/ 5751649 w 1435"/>
              <a:gd name="T103" fmla="*/ 5952443 h 1062"/>
              <a:gd name="T104" fmla="*/ 8047207 w 1435"/>
              <a:gd name="T105" fmla="*/ 6284198 h 1062"/>
              <a:gd name="T106" fmla="*/ 5668753 w 1435"/>
              <a:gd name="T107" fmla="*/ 6105561 h 1062"/>
              <a:gd name="T108" fmla="*/ 7722003 w 1435"/>
              <a:gd name="T109" fmla="*/ 6156600 h 1062"/>
              <a:gd name="T110" fmla="*/ 4680388 w 1435"/>
              <a:gd name="T111" fmla="*/ 6265058 h 1062"/>
              <a:gd name="T112" fmla="*/ 4897191 w 1435"/>
              <a:gd name="T113" fmla="*/ 6316097 h 1062"/>
              <a:gd name="T114" fmla="*/ 4680388 w 1435"/>
              <a:gd name="T115" fmla="*/ 6309718 h 1062"/>
              <a:gd name="T116" fmla="*/ 7702873 w 1435"/>
              <a:gd name="T117" fmla="*/ 6418176 h 1062"/>
              <a:gd name="T118" fmla="*/ 5541222 w 1435"/>
              <a:gd name="T119" fmla="*/ 6481975 h 1062"/>
              <a:gd name="T120" fmla="*/ 5522093 w 1435"/>
              <a:gd name="T121" fmla="*/ 6533014 h 1062"/>
              <a:gd name="T122" fmla="*/ 7779392 w 1435"/>
              <a:gd name="T123" fmla="*/ 6628712 h 10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5692" tIns="42848" rIns="85692" bIns="42848"/>
          <a:lstStyle/>
          <a:p>
            <a:pPr defTabSz="91380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" name="Picture 4" descr="C:\Documents and Settings\Ivanov-VA\Мои документы\Презентации\logo_ru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6381754"/>
            <a:ext cx="24288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86817" y="6421939"/>
            <a:ext cx="343793" cy="364628"/>
          </a:xfr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2D41E93-83C2-47F7-9594-3FC7311FBBE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3226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21" y="6356457"/>
            <a:ext cx="2132707" cy="364628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/>
            </a:lvl1pPr>
          </a:lstStyle>
          <a:p>
            <a:pPr defTabSz="9143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-3761" y="2"/>
            <a:ext cx="9147766" cy="948908"/>
            <a:chOff x="-3766" y="0"/>
            <a:chExt cx="9147766" cy="9489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491" y="0"/>
              <a:ext cx="3209509" cy="864096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864096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0" y="948909"/>
              <a:ext cx="9144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/>
            <p:nvPr/>
          </p:nvSpPr>
          <p:spPr>
            <a:xfrm rot="10800000">
              <a:off x="-3766" y="0"/>
              <a:ext cx="9144000" cy="864096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tint val="66000"/>
                    <a:satMod val="160000"/>
                    <a:alpha val="0"/>
                    <a:lumMod val="0"/>
                    <a:lumOff val="100000"/>
                  </a:schemeClr>
                </a:gs>
                <a:gs pos="0">
                  <a:schemeClr val="accent1">
                    <a:tint val="44500"/>
                    <a:satMod val="160000"/>
                  </a:schemeClr>
                </a:gs>
                <a:gs pos="16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05" fontAlgn="base">
                <a:spcBef>
                  <a:spcPct val="0"/>
                </a:spcBef>
                <a:spcAft>
                  <a:spcPct val="0"/>
                </a:spcAft>
              </a:pPr>
              <a:endParaRPr lang="ru-RU" sz="1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86877" y="6421935"/>
            <a:ext cx="343793" cy="364628"/>
          </a:xfr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6148D2A-A854-494E-A545-0071E20845C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34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7"/>
          <p:cNvPicPr>
            <a:picLocks noChangeAspect="1"/>
          </p:cNvPicPr>
          <p:nvPr userDrawn="1"/>
        </p:nvPicPr>
        <p:blipFill rotWithShape="1">
          <a:blip r:embed="rId2"/>
          <a:srcRect l="6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3200" b="1" u="sng" dirty="0" smtClean="0"/>
              <a:t/>
            </a:r>
            <a:br>
              <a:rPr lang="ru-RU" sz="3200" b="1" u="sng" dirty="0" smtClean="0"/>
            </a:br>
            <a:r>
              <a:rPr lang="ru-RU" sz="4000" b="1" dirty="0" smtClean="0">
                <a:solidFill>
                  <a:schemeClr val="bg1"/>
                </a:solidFill>
              </a:rPr>
              <a:t>Тема презентации</a:t>
            </a:r>
            <a:r>
              <a:rPr lang="ru-RU" sz="4000" dirty="0">
                <a:solidFill>
                  <a:schemeClr val="bg1"/>
                </a:solidFill>
              </a:rPr>
              <a:t/>
            </a:r>
            <a:br>
              <a:rPr lang="ru-RU" sz="4000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1735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440" y="6520259"/>
            <a:ext cx="6145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-2956" y="9161"/>
            <a:ext cx="7141569" cy="900469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0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/>
                <a:cs typeface="Arial"/>
              </a:rPr>
              <a:t>Тема презентации</a:t>
            </a:r>
            <a:endParaRPr lang="ru-RU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557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4397202"/>
            <a:ext cx="9144000" cy="2460798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52"/>
            <a:ext cx="7772400" cy="12148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  <a:latin typeface="Arial"/>
                <a:cs typeface="Arial"/>
              </a:rPr>
              <a:t>Спасибо за внимание</a:t>
            </a:r>
            <a:endParaRPr lang="ru-RU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7824" y="548680"/>
            <a:ext cx="3600400" cy="32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02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>
            <a:off x="0" y="952500"/>
            <a:ext cx="914259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85312" y="6527549"/>
            <a:ext cx="458688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050" smtClean="0">
                <a:solidFill>
                  <a:prstClr val="black"/>
                </a:solidFill>
              </a:rPr>
              <a:pPr algn="ctr"/>
              <a:t>‹#›</a:t>
            </a:fld>
            <a:endParaRPr lang="ru-RU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4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26" y="609320"/>
            <a:ext cx="7772977" cy="1143000"/>
          </a:xfrm>
          <a:prstGeom prst="rect">
            <a:avLst/>
          </a:prstGeom>
        </p:spPr>
        <p:txBody>
          <a:bodyPr lIns="81947" tIns="40971" rIns="81947" bIns="40971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549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040560" cy="648072"/>
          </a:xfrm>
          <a:prstGeom prst="rect">
            <a:avLst/>
          </a:prstGeom>
        </p:spPr>
        <p:txBody>
          <a:bodyPr lIns="93829" tIns="46913" rIns="93829" bIns="46913"/>
          <a:lstStyle>
            <a:lvl1pPr algn="l"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0704DA-D09F-47BB-9F68-DF69A0C4C3C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72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4"/>
          </a:xfrm>
          <a:prstGeom prst="rect">
            <a:avLst/>
          </a:prstGeom>
        </p:spPr>
        <p:txBody>
          <a:bodyPr lIns="93829" tIns="46913" rIns="93829" bIns="4691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9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8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7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6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ECCE6-8552-4E6A-973B-54C97C48EB4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3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440" y="6520259"/>
            <a:ext cx="6145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-2956" y="9161"/>
            <a:ext cx="7141569" cy="900469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0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/>
                <a:cs typeface="Arial"/>
              </a:rPr>
              <a:t>Тема презентации</a:t>
            </a:r>
            <a:endParaRPr lang="ru-RU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4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4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040560" cy="648072"/>
          </a:xfrm>
          <a:prstGeom prst="rect">
            <a:avLst/>
          </a:prstGeom>
        </p:spPr>
        <p:txBody>
          <a:bodyPr lIns="93829" tIns="46913" rIns="93829" bIns="46913"/>
          <a:lstStyle>
            <a:lvl1pPr algn="l"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292C5-E2E1-4586-A3EC-6A333E3A787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69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-5953" y="5953"/>
            <a:ext cx="9149953" cy="6776145"/>
          </a:xfrm>
          <a:custGeom>
            <a:avLst/>
            <a:gdLst/>
            <a:ahLst/>
            <a:cxnLst>
              <a:cxn ang="0">
                <a:pos x="715" y="279"/>
              </a:cxn>
              <a:cxn ang="0">
                <a:pos x="907" y="349"/>
              </a:cxn>
              <a:cxn ang="0">
                <a:pos x="1000" y="689"/>
              </a:cxn>
              <a:cxn ang="0">
                <a:pos x="1012" y="1004"/>
              </a:cxn>
              <a:cxn ang="0">
                <a:pos x="1142" y="801"/>
              </a:cxn>
              <a:cxn ang="0">
                <a:pos x="1250" y="911"/>
              </a:cxn>
              <a:cxn ang="0">
                <a:pos x="1329" y="948"/>
              </a:cxn>
              <a:cxn ang="0">
                <a:pos x="1135" y="1044"/>
              </a:cxn>
              <a:cxn ang="0">
                <a:pos x="710" y="1042"/>
              </a:cxn>
              <a:cxn ang="0">
                <a:pos x="673" y="1009"/>
              </a:cxn>
              <a:cxn ang="0">
                <a:pos x="783" y="1008"/>
              </a:cxn>
              <a:cxn ang="0">
                <a:pos x="814" y="1003"/>
              </a:cxn>
              <a:cxn ang="0">
                <a:pos x="768" y="519"/>
              </a:cxn>
              <a:cxn ang="0">
                <a:pos x="505" y="346"/>
              </a:cxn>
              <a:cxn ang="0">
                <a:pos x="825" y="236"/>
              </a:cxn>
              <a:cxn ang="0">
                <a:pos x="862" y="282"/>
              </a:cxn>
              <a:cxn ang="0">
                <a:pos x="804" y="333"/>
              </a:cxn>
              <a:cxn ang="0">
                <a:pos x="831" y="333"/>
              </a:cxn>
              <a:cxn ang="0">
                <a:pos x="825" y="379"/>
              </a:cxn>
              <a:cxn ang="0">
                <a:pos x="812" y="407"/>
              </a:cxn>
              <a:cxn ang="0">
                <a:pos x="921" y="417"/>
              </a:cxn>
              <a:cxn ang="0">
                <a:pos x="825" y="422"/>
              </a:cxn>
              <a:cxn ang="0">
                <a:pos x="820" y="457"/>
              </a:cxn>
              <a:cxn ang="0">
                <a:pos x="816" y="480"/>
              </a:cxn>
              <a:cxn ang="0">
                <a:pos x="835" y="521"/>
              </a:cxn>
              <a:cxn ang="0">
                <a:pos x="809" y="527"/>
              </a:cxn>
              <a:cxn ang="0">
                <a:pos x="851" y="538"/>
              </a:cxn>
              <a:cxn ang="0">
                <a:pos x="842" y="558"/>
              </a:cxn>
              <a:cxn ang="0">
                <a:pos x="817" y="584"/>
              </a:cxn>
              <a:cxn ang="0">
                <a:pos x="799" y="602"/>
              </a:cxn>
              <a:cxn ang="0">
                <a:pos x="853" y="619"/>
              </a:cxn>
              <a:cxn ang="0">
                <a:pos x="818" y="645"/>
              </a:cxn>
              <a:cxn ang="0">
                <a:pos x="802" y="672"/>
              </a:cxn>
              <a:cxn ang="0">
                <a:pos x="780" y="687"/>
              </a:cxn>
              <a:cxn ang="0">
                <a:pos x="870" y="702"/>
              </a:cxn>
              <a:cxn ang="0">
                <a:pos x="811" y="722"/>
              </a:cxn>
              <a:cxn ang="0">
                <a:pos x="870" y="764"/>
              </a:cxn>
              <a:cxn ang="0">
                <a:pos x="1178" y="747"/>
              </a:cxn>
              <a:cxn ang="0">
                <a:pos x="779" y="764"/>
              </a:cxn>
              <a:cxn ang="0">
                <a:pos x="1167" y="795"/>
              </a:cxn>
              <a:cxn ang="0">
                <a:pos x="880" y="806"/>
              </a:cxn>
              <a:cxn ang="0">
                <a:pos x="898" y="815"/>
              </a:cxn>
              <a:cxn ang="0">
                <a:pos x="761" y="829"/>
              </a:cxn>
              <a:cxn ang="0">
                <a:pos x="1194" y="836"/>
              </a:cxn>
              <a:cxn ang="0">
                <a:pos x="900" y="845"/>
              </a:cxn>
              <a:cxn ang="0">
                <a:pos x="1193" y="857"/>
              </a:cxn>
              <a:cxn ang="0">
                <a:pos x="886" y="877"/>
              </a:cxn>
              <a:cxn ang="0">
                <a:pos x="1200" y="890"/>
              </a:cxn>
              <a:cxn ang="0">
                <a:pos x="913" y="901"/>
              </a:cxn>
              <a:cxn ang="0">
                <a:pos x="878" y="928"/>
              </a:cxn>
              <a:cxn ang="0">
                <a:pos x="881" y="930"/>
              </a:cxn>
              <a:cxn ang="0">
                <a:pos x="902" y="933"/>
              </a:cxn>
              <a:cxn ang="0">
                <a:pos x="1262" y="985"/>
              </a:cxn>
              <a:cxn ang="0">
                <a:pos x="889" y="957"/>
              </a:cxn>
              <a:cxn ang="0">
                <a:pos x="1211" y="965"/>
              </a:cxn>
              <a:cxn ang="0">
                <a:pos x="734" y="982"/>
              </a:cxn>
              <a:cxn ang="0">
                <a:pos x="768" y="990"/>
              </a:cxn>
              <a:cxn ang="0">
                <a:pos x="734" y="989"/>
              </a:cxn>
              <a:cxn ang="0">
                <a:pos x="1208" y="1006"/>
              </a:cxn>
              <a:cxn ang="0">
                <a:pos x="869" y="1016"/>
              </a:cxn>
              <a:cxn ang="0">
                <a:pos x="866" y="1024"/>
              </a:cxn>
              <a:cxn ang="0">
                <a:pos x="1220" y="1039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5725" tIns="42863" rIns="85725" bIns="42863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458" y="6356450"/>
            <a:ext cx="2132707" cy="364628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/>
            </a:lvl1pPr>
          </a:lstStyle>
          <a:p>
            <a:pPr defTabSz="914343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997" y="-1488"/>
            <a:ext cx="8230195" cy="1143001"/>
          </a:xfrm>
          <a:prstGeom prst="rect">
            <a:avLst/>
          </a:prstGeom>
        </p:spPr>
        <p:txBody>
          <a:bodyPr lIns="85725" tIns="42863" rIns="85725" bIns="42863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54781" y="6346031"/>
            <a:ext cx="2132708" cy="364629"/>
          </a:xfrm>
          <a:prstGeom prst="rect">
            <a:avLst/>
          </a:prstGeom>
        </p:spPr>
        <p:txBody>
          <a:bodyPr lIns="85725" tIns="42863" rIns="85725" bIns="42863"/>
          <a:lstStyle>
            <a:lvl1pPr algn="l">
              <a:defRPr/>
            </a:lvl1pPr>
          </a:lstStyle>
          <a:p>
            <a:pPr>
              <a:defRPr/>
            </a:pPr>
            <a:fld id="{1B613A42-2EFA-4E3B-9779-A427397C2E1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60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7"/>
          <p:cNvPicPr>
            <a:picLocks noChangeAspect="1"/>
          </p:cNvPicPr>
          <p:nvPr userDrawn="1"/>
        </p:nvPicPr>
        <p:blipFill rotWithShape="1">
          <a:blip r:embed="rId2"/>
          <a:srcRect l="6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3200" b="1" u="sng" dirty="0" smtClean="0"/>
              <a:t/>
            </a:r>
            <a:br>
              <a:rPr lang="ru-RU" sz="3200" b="1" u="sng" dirty="0" smtClean="0"/>
            </a:br>
            <a:r>
              <a:rPr lang="ru-RU" sz="4000" b="1" dirty="0" smtClean="0">
                <a:solidFill>
                  <a:schemeClr val="bg1"/>
                </a:solidFill>
              </a:rPr>
              <a:t>Тема презентации</a:t>
            </a:r>
            <a:r>
              <a:rPr lang="ru-RU" sz="4000" dirty="0">
                <a:solidFill>
                  <a:schemeClr val="bg1"/>
                </a:solidFill>
              </a:rPr>
              <a:t/>
            </a:r>
            <a:br>
              <a:rPr lang="ru-RU" sz="4000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9119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440" y="6520259"/>
            <a:ext cx="6145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-2956" y="9161"/>
            <a:ext cx="7141569" cy="900469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0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/>
                <a:cs typeface="Arial"/>
              </a:rPr>
              <a:t>Тема презентации</a:t>
            </a:r>
            <a:endParaRPr lang="ru-RU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7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4397202"/>
            <a:ext cx="9144000" cy="2460798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52"/>
            <a:ext cx="7772400" cy="12148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  <a:latin typeface="Arial"/>
                <a:cs typeface="Arial"/>
              </a:rPr>
              <a:t>Спасибо за внимание</a:t>
            </a:r>
            <a:endParaRPr lang="ru-RU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7824" y="548680"/>
            <a:ext cx="3600400" cy="32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48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>
            <a:off x="0" y="952500"/>
            <a:ext cx="914259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85312" y="6527549"/>
            <a:ext cx="458688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050" smtClean="0">
                <a:solidFill>
                  <a:prstClr val="black"/>
                </a:solidFill>
              </a:rPr>
              <a:pPr algn="ctr"/>
              <a:t>‹#›</a:t>
            </a:fld>
            <a:endParaRPr lang="ru-RU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12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26" y="609320"/>
            <a:ext cx="7772977" cy="1143000"/>
          </a:xfrm>
          <a:prstGeom prst="rect">
            <a:avLst/>
          </a:prstGeom>
        </p:spPr>
        <p:txBody>
          <a:bodyPr lIns="81947" tIns="40971" rIns="81947" bIns="40971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565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040560" cy="648072"/>
          </a:xfrm>
          <a:prstGeom prst="rect">
            <a:avLst/>
          </a:prstGeom>
        </p:spPr>
        <p:txBody>
          <a:bodyPr lIns="93829" tIns="46913" rIns="93829" bIns="46913"/>
          <a:lstStyle>
            <a:lvl1pPr algn="l"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0704DA-D09F-47BB-9F68-DF69A0C4C3C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932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4"/>
          </a:xfrm>
          <a:prstGeom prst="rect">
            <a:avLst/>
          </a:prstGeom>
        </p:spPr>
        <p:txBody>
          <a:bodyPr lIns="93829" tIns="46913" rIns="93829" bIns="4691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9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8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7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6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ECCE6-8552-4E6A-973B-54C97C48EB4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9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4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4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040560" cy="648072"/>
          </a:xfrm>
          <a:prstGeom prst="rect">
            <a:avLst/>
          </a:prstGeom>
        </p:spPr>
        <p:txBody>
          <a:bodyPr lIns="93829" tIns="46913" rIns="93829" bIns="46913"/>
          <a:lstStyle>
            <a:lvl1pPr algn="l"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292C5-E2E1-4586-A3EC-6A333E3A787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8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4397202"/>
            <a:ext cx="9144000" cy="2460798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52"/>
            <a:ext cx="7772400" cy="12148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  <a:latin typeface="Arial"/>
                <a:cs typeface="Arial"/>
              </a:rPr>
              <a:t>Спасибо за внимание</a:t>
            </a:r>
            <a:endParaRPr lang="ru-RU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7824" y="548680"/>
            <a:ext cx="3600400" cy="3282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-5953" y="5953"/>
            <a:ext cx="9149953" cy="6776145"/>
          </a:xfrm>
          <a:custGeom>
            <a:avLst/>
            <a:gdLst/>
            <a:ahLst/>
            <a:cxnLst>
              <a:cxn ang="0">
                <a:pos x="715" y="279"/>
              </a:cxn>
              <a:cxn ang="0">
                <a:pos x="907" y="349"/>
              </a:cxn>
              <a:cxn ang="0">
                <a:pos x="1000" y="689"/>
              </a:cxn>
              <a:cxn ang="0">
                <a:pos x="1012" y="1004"/>
              </a:cxn>
              <a:cxn ang="0">
                <a:pos x="1142" y="801"/>
              </a:cxn>
              <a:cxn ang="0">
                <a:pos x="1250" y="911"/>
              </a:cxn>
              <a:cxn ang="0">
                <a:pos x="1329" y="948"/>
              </a:cxn>
              <a:cxn ang="0">
                <a:pos x="1135" y="1044"/>
              </a:cxn>
              <a:cxn ang="0">
                <a:pos x="710" y="1042"/>
              </a:cxn>
              <a:cxn ang="0">
                <a:pos x="673" y="1009"/>
              </a:cxn>
              <a:cxn ang="0">
                <a:pos x="783" y="1008"/>
              </a:cxn>
              <a:cxn ang="0">
                <a:pos x="814" y="1003"/>
              </a:cxn>
              <a:cxn ang="0">
                <a:pos x="768" y="519"/>
              </a:cxn>
              <a:cxn ang="0">
                <a:pos x="505" y="346"/>
              </a:cxn>
              <a:cxn ang="0">
                <a:pos x="825" y="236"/>
              </a:cxn>
              <a:cxn ang="0">
                <a:pos x="862" y="282"/>
              </a:cxn>
              <a:cxn ang="0">
                <a:pos x="804" y="333"/>
              </a:cxn>
              <a:cxn ang="0">
                <a:pos x="831" y="333"/>
              </a:cxn>
              <a:cxn ang="0">
                <a:pos x="825" y="379"/>
              </a:cxn>
              <a:cxn ang="0">
                <a:pos x="812" y="407"/>
              </a:cxn>
              <a:cxn ang="0">
                <a:pos x="921" y="417"/>
              </a:cxn>
              <a:cxn ang="0">
                <a:pos x="825" y="422"/>
              </a:cxn>
              <a:cxn ang="0">
                <a:pos x="820" y="457"/>
              </a:cxn>
              <a:cxn ang="0">
                <a:pos x="816" y="480"/>
              </a:cxn>
              <a:cxn ang="0">
                <a:pos x="835" y="521"/>
              </a:cxn>
              <a:cxn ang="0">
                <a:pos x="809" y="527"/>
              </a:cxn>
              <a:cxn ang="0">
                <a:pos x="851" y="538"/>
              </a:cxn>
              <a:cxn ang="0">
                <a:pos x="842" y="558"/>
              </a:cxn>
              <a:cxn ang="0">
                <a:pos x="817" y="584"/>
              </a:cxn>
              <a:cxn ang="0">
                <a:pos x="799" y="602"/>
              </a:cxn>
              <a:cxn ang="0">
                <a:pos x="853" y="619"/>
              </a:cxn>
              <a:cxn ang="0">
                <a:pos x="818" y="645"/>
              </a:cxn>
              <a:cxn ang="0">
                <a:pos x="802" y="672"/>
              </a:cxn>
              <a:cxn ang="0">
                <a:pos x="780" y="687"/>
              </a:cxn>
              <a:cxn ang="0">
                <a:pos x="870" y="702"/>
              </a:cxn>
              <a:cxn ang="0">
                <a:pos x="811" y="722"/>
              </a:cxn>
              <a:cxn ang="0">
                <a:pos x="870" y="764"/>
              </a:cxn>
              <a:cxn ang="0">
                <a:pos x="1178" y="747"/>
              </a:cxn>
              <a:cxn ang="0">
                <a:pos x="779" y="764"/>
              </a:cxn>
              <a:cxn ang="0">
                <a:pos x="1167" y="795"/>
              </a:cxn>
              <a:cxn ang="0">
                <a:pos x="880" y="806"/>
              </a:cxn>
              <a:cxn ang="0">
                <a:pos x="898" y="815"/>
              </a:cxn>
              <a:cxn ang="0">
                <a:pos x="761" y="829"/>
              </a:cxn>
              <a:cxn ang="0">
                <a:pos x="1194" y="836"/>
              </a:cxn>
              <a:cxn ang="0">
                <a:pos x="900" y="845"/>
              </a:cxn>
              <a:cxn ang="0">
                <a:pos x="1193" y="857"/>
              </a:cxn>
              <a:cxn ang="0">
                <a:pos x="886" y="877"/>
              </a:cxn>
              <a:cxn ang="0">
                <a:pos x="1200" y="890"/>
              </a:cxn>
              <a:cxn ang="0">
                <a:pos x="913" y="901"/>
              </a:cxn>
              <a:cxn ang="0">
                <a:pos x="878" y="928"/>
              </a:cxn>
              <a:cxn ang="0">
                <a:pos x="881" y="930"/>
              </a:cxn>
              <a:cxn ang="0">
                <a:pos x="902" y="933"/>
              </a:cxn>
              <a:cxn ang="0">
                <a:pos x="1262" y="985"/>
              </a:cxn>
              <a:cxn ang="0">
                <a:pos x="889" y="957"/>
              </a:cxn>
              <a:cxn ang="0">
                <a:pos x="1211" y="965"/>
              </a:cxn>
              <a:cxn ang="0">
                <a:pos x="734" y="982"/>
              </a:cxn>
              <a:cxn ang="0">
                <a:pos x="768" y="990"/>
              </a:cxn>
              <a:cxn ang="0">
                <a:pos x="734" y="989"/>
              </a:cxn>
              <a:cxn ang="0">
                <a:pos x="1208" y="1006"/>
              </a:cxn>
              <a:cxn ang="0">
                <a:pos x="869" y="1016"/>
              </a:cxn>
              <a:cxn ang="0">
                <a:pos x="866" y="1024"/>
              </a:cxn>
              <a:cxn ang="0">
                <a:pos x="1220" y="1039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5725" tIns="42863" rIns="85725" bIns="42863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458" y="6356450"/>
            <a:ext cx="2132707" cy="364628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/>
            </a:lvl1pPr>
          </a:lstStyle>
          <a:p>
            <a:pPr defTabSz="914343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997" y="-1488"/>
            <a:ext cx="8230195" cy="1143001"/>
          </a:xfrm>
          <a:prstGeom prst="rect">
            <a:avLst/>
          </a:prstGeom>
        </p:spPr>
        <p:txBody>
          <a:bodyPr lIns="85725" tIns="42863" rIns="85725" bIns="42863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54781" y="6346031"/>
            <a:ext cx="2132708" cy="364629"/>
          </a:xfrm>
          <a:prstGeom prst="rect">
            <a:avLst/>
          </a:prstGeom>
        </p:spPr>
        <p:txBody>
          <a:bodyPr lIns="85725" tIns="42863" rIns="85725" bIns="42863"/>
          <a:lstStyle>
            <a:lvl1pPr algn="l">
              <a:defRPr/>
            </a:lvl1pPr>
          </a:lstStyle>
          <a:p>
            <a:pPr>
              <a:defRPr/>
            </a:pPr>
            <a:fld id="{1B613A42-2EFA-4E3B-9779-A427397C2E1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58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>
            <a:off x="0" y="952500"/>
            <a:ext cx="914259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85312" y="6527549"/>
            <a:ext cx="458688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050" smtClean="0"/>
              <a:pPr algn="ctr"/>
              <a:t>‹#›</a:t>
            </a:fld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868811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26" y="609320"/>
            <a:ext cx="7772977" cy="1143000"/>
          </a:xfrm>
          <a:prstGeom prst="rect">
            <a:avLst/>
          </a:prstGeom>
        </p:spPr>
        <p:txBody>
          <a:bodyPr lIns="81947" tIns="40971" rIns="81947" bIns="40971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49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040560" cy="648072"/>
          </a:xfrm>
          <a:prstGeom prst="rect">
            <a:avLst/>
          </a:prstGeom>
        </p:spPr>
        <p:txBody>
          <a:bodyPr lIns="93829" tIns="46913" rIns="93829" bIns="46913"/>
          <a:lstStyle>
            <a:lvl1pPr algn="l"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0704DA-D09F-47BB-9F68-DF69A0C4C3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0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4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4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040560" cy="648072"/>
          </a:xfrm>
          <a:prstGeom prst="rect">
            <a:avLst/>
          </a:prstGeom>
        </p:spPr>
        <p:txBody>
          <a:bodyPr lIns="93829" tIns="46913" rIns="93829" bIns="46913"/>
          <a:lstStyle>
            <a:lvl1pPr algn="l"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292C5-E2E1-4586-A3EC-6A333E3A78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89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-5953" y="5953"/>
            <a:ext cx="9149953" cy="6776145"/>
          </a:xfrm>
          <a:custGeom>
            <a:avLst/>
            <a:gdLst/>
            <a:ahLst/>
            <a:cxnLst>
              <a:cxn ang="0">
                <a:pos x="715" y="279"/>
              </a:cxn>
              <a:cxn ang="0">
                <a:pos x="907" y="349"/>
              </a:cxn>
              <a:cxn ang="0">
                <a:pos x="1000" y="689"/>
              </a:cxn>
              <a:cxn ang="0">
                <a:pos x="1012" y="1004"/>
              </a:cxn>
              <a:cxn ang="0">
                <a:pos x="1142" y="801"/>
              </a:cxn>
              <a:cxn ang="0">
                <a:pos x="1250" y="911"/>
              </a:cxn>
              <a:cxn ang="0">
                <a:pos x="1329" y="948"/>
              </a:cxn>
              <a:cxn ang="0">
                <a:pos x="1135" y="1044"/>
              </a:cxn>
              <a:cxn ang="0">
                <a:pos x="710" y="1042"/>
              </a:cxn>
              <a:cxn ang="0">
                <a:pos x="673" y="1009"/>
              </a:cxn>
              <a:cxn ang="0">
                <a:pos x="783" y="1008"/>
              </a:cxn>
              <a:cxn ang="0">
                <a:pos x="814" y="1003"/>
              </a:cxn>
              <a:cxn ang="0">
                <a:pos x="768" y="519"/>
              </a:cxn>
              <a:cxn ang="0">
                <a:pos x="505" y="346"/>
              </a:cxn>
              <a:cxn ang="0">
                <a:pos x="825" y="236"/>
              </a:cxn>
              <a:cxn ang="0">
                <a:pos x="862" y="282"/>
              </a:cxn>
              <a:cxn ang="0">
                <a:pos x="804" y="333"/>
              </a:cxn>
              <a:cxn ang="0">
                <a:pos x="831" y="333"/>
              </a:cxn>
              <a:cxn ang="0">
                <a:pos x="825" y="379"/>
              </a:cxn>
              <a:cxn ang="0">
                <a:pos x="812" y="407"/>
              </a:cxn>
              <a:cxn ang="0">
                <a:pos x="921" y="417"/>
              </a:cxn>
              <a:cxn ang="0">
                <a:pos x="825" y="422"/>
              </a:cxn>
              <a:cxn ang="0">
                <a:pos x="820" y="457"/>
              </a:cxn>
              <a:cxn ang="0">
                <a:pos x="816" y="480"/>
              </a:cxn>
              <a:cxn ang="0">
                <a:pos x="835" y="521"/>
              </a:cxn>
              <a:cxn ang="0">
                <a:pos x="809" y="527"/>
              </a:cxn>
              <a:cxn ang="0">
                <a:pos x="851" y="538"/>
              </a:cxn>
              <a:cxn ang="0">
                <a:pos x="842" y="558"/>
              </a:cxn>
              <a:cxn ang="0">
                <a:pos x="817" y="584"/>
              </a:cxn>
              <a:cxn ang="0">
                <a:pos x="799" y="602"/>
              </a:cxn>
              <a:cxn ang="0">
                <a:pos x="853" y="619"/>
              </a:cxn>
              <a:cxn ang="0">
                <a:pos x="818" y="645"/>
              </a:cxn>
              <a:cxn ang="0">
                <a:pos x="802" y="672"/>
              </a:cxn>
              <a:cxn ang="0">
                <a:pos x="780" y="687"/>
              </a:cxn>
              <a:cxn ang="0">
                <a:pos x="870" y="702"/>
              </a:cxn>
              <a:cxn ang="0">
                <a:pos x="811" y="722"/>
              </a:cxn>
              <a:cxn ang="0">
                <a:pos x="870" y="764"/>
              </a:cxn>
              <a:cxn ang="0">
                <a:pos x="1178" y="747"/>
              </a:cxn>
              <a:cxn ang="0">
                <a:pos x="779" y="764"/>
              </a:cxn>
              <a:cxn ang="0">
                <a:pos x="1167" y="795"/>
              </a:cxn>
              <a:cxn ang="0">
                <a:pos x="880" y="806"/>
              </a:cxn>
              <a:cxn ang="0">
                <a:pos x="898" y="815"/>
              </a:cxn>
              <a:cxn ang="0">
                <a:pos x="761" y="829"/>
              </a:cxn>
              <a:cxn ang="0">
                <a:pos x="1194" y="836"/>
              </a:cxn>
              <a:cxn ang="0">
                <a:pos x="900" y="845"/>
              </a:cxn>
              <a:cxn ang="0">
                <a:pos x="1193" y="857"/>
              </a:cxn>
              <a:cxn ang="0">
                <a:pos x="886" y="877"/>
              </a:cxn>
              <a:cxn ang="0">
                <a:pos x="1200" y="890"/>
              </a:cxn>
              <a:cxn ang="0">
                <a:pos x="913" y="901"/>
              </a:cxn>
              <a:cxn ang="0">
                <a:pos x="878" y="928"/>
              </a:cxn>
              <a:cxn ang="0">
                <a:pos x="881" y="930"/>
              </a:cxn>
              <a:cxn ang="0">
                <a:pos x="902" y="933"/>
              </a:cxn>
              <a:cxn ang="0">
                <a:pos x="1262" y="985"/>
              </a:cxn>
              <a:cxn ang="0">
                <a:pos x="889" y="957"/>
              </a:cxn>
              <a:cxn ang="0">
                <a:pos x="1211" y="965"/>
              </a:cxn>
              <a:cxn ang="0">
                <a:pos x="734" y="982"/>
              </a:cxn>
              <a:cxn ang="0">
                <a:pos x="768" y="990"/>
              </a:cxn>
              <a:cxn ang="0">
                <a:pos x="734" y="989"/>
              </a:cxn>
              <a:cxn ang="0">
                <a:pos x="1208" y="1006"/>
              </a:cxn>
              <a:cxn ang="0">
                <a:pos x="869" y="1016"/>
              </a:cxn>
              <a:cxn ang="0">
                <a:pos x="866" y="1024"/>
              </a:cxn>
              <a:cxn ang="0">
                <a:pos x="1220" y="1039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5725" tIns="42863" rIns="85725" bIns="42863"/>
          <a:lstStyle/>
          <a:p>
            <a:pPr>
              <a:defRPr/>
            </a:pPr>
            <a:endParaRPr lang="en-US" sz="1800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458" y="6356450"/>
            <a:ext cx="2132707" cy="364628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/>
            </a:lvl1pPr>
          </a:lstStyle>
          <a:p>
            <a:pPr defTabSz="914343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997" y="-1488"/>
            <a:ext cx="8230195" cy="1143001"/>
          </a:xfrm>
          <a:prstGeom prst="rect">
            <a:avLst/>
          </a:prstGeom>
        </p:spPr>
        <p:txBody>
          <a:bodyPr lIns="85725" tIns="42863" rIns="85725" bIns="42863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54781" y="6346031"/>
            <a:ext cx="2132708" cy="364629"/>
          </a:xfrm>
          <a:prstGeom prst="rect">
            <a:avLst/>
          </a:prstGeom>
        </p:spPr>
        <p:txBody>
          <a:bodyPr lIns="85725" tIns="42863" rIns="85725" bIns="42863"/>
          <a:lstStyle>
            <a:lvl1pPr algn="l">
              <a:defRPr/>
            </a:lvl1pPr>
          </a:lstStyle>
          <a:p>
            <a:pPr>
              <a:defRPr/>
            </a:pPr>
            <a:fld id="{1B613A42-2EFA-4E3B-9779-A427397C2E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081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GC-Bkgr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2"/>
          <p:cNvGrpSpPr>
            <a:grpSpLocks/>
          </p:cNvGrpSpPr>
          <p:nvPr userDrawn="1"/>
        </p:nvGrpSpPr>
        <p:grpSpPr bwMode="auto">
          <a:xfrm>
            <a:off x="857250" y="5125641"/>
            <a:ext cx="7432477" cy="1223367"/>
            <a:chOff x="1805761" y="5524743"/>
            <a:chExt cx="7918450" cy="1303096"/>
          </a:xfrm>
        </p:grpSpPr>
        <p:sp>
          <p:nvSpPr>
            <p:cNvPr id="6" name="Rectangle 25"/>
            <p:cNvSpPr/>
            <p:nvPr userDrawn="1"/>
          </p:nvSpPr>
          <p:spPr bwMode="auto">
            <a:xfrm>
              <a:off x="1805761" y="5524743"/>
              <a:ext cx="1783792" cy="1303096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43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26"/>
            <p:cNvSpPr/>
            <p:nvPr userDrawn="1"/>
          </p:nvSpPr>
          <p:spPr bwMode="auto">
            <a:xfrm>
              <a:off x="3849591" y="5524743"/>
              <a:ext cx="1783791" cy="1301511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43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27"/>
            <p:cNvSpPr/>
            <p:nvPr userDrawn="1"/>
          </p:nvSpPr>
          <p:spPr bwMode="auto">
            <a:xfrm>
              <a:off x="5896590" y="5524743"/>
              <a:ext cx="1783792" cy="1301511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43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28"/>
            <p:cNvSpPr/>
            <p:nvPr userDrawn="1"/>
          </p:nvSpPr>
          <p:spPr bwMode="auto">
            <a:xfrm>
              <a:off x="7940420" y="5524743"/>
              <a:ext cx="1783791" cy="1303096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43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23" descr="FGC-logo-ON-BLU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2" r="39293"/>
          <a:stretch>
            <a:fillRect/>
          </a:stretch>
        </p:blipFill>
        <p:spPr bwMode="auto">
          <a:xfrm>
            <a:off x="739676" y="1351359"/>
            <a:ext cx="1559719" cy="129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118" y="3090236"/>
            <a:ext cx="5299837" cy="538603"/>
          </a:xfrm>
          <a:noFill/>
          <a:ln w="9525">
            <a:noFill/>
            <a:miter lim="800000"/>
            <a:headEnd/>
            <a:tailEnd/>
          </a:ln>
        </p:spPr>
        <p:txBody>
          <a:bodyPr wrap="none" anchor="t">
            <a:spAutoFit/>
          </a:bodyPr>
          <a:lstStyle>
            <a:lvl1pPr algn="l" defTabSz="913805" rtl="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9695" algn="l"/>
                <a:tab pos="840879" algn="l"/>
                <a:tab pos="1262063" algn="l"/>
                <a:tab pos="1683247" algn="l"/>
                <a:tab pos="2104430" algn="l"/>
                <a:tab pos="2525614" algn="l"/>
                <a:tab pos="2946797" algn="l"/>
                <a:tab pos="3367981" algn="l"/>
                <a:tab pos="3789164" algn="l"/>
                <a:tab pos="4210348" algn="l"/>
                <a:tab pos="4631531" algn="l"/>
                <a:tab pos="5052715" algn="l"/>
                <a:tab pos="5473898" algn="l"/>
                <a:tab pos="5895083" algn="l"/>
                <a:tab pos="6316266" algn="l"/>
                <a:tab pos="6737450" algn="l"/>
                <a:tab pos="7158633" algn="l"/>
                <a:tab pos="7579817" algn="l"/>
                <a:tab pos="8001000" algn="l"/>
                <a:tab pos="8422184" algn="l"/>
              </a:tabLst>
              <a:defRPr lang="en-US" sz="29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7117" y="3725635"/>
            <a:ext cx="4761228" cy="446270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 algn="l" defTabSz="913805" rtl="0" fontAlgn="base">
              <a:spcBef>
                <a:spcPct val="50000"/>
              </a:spcBef>
              <a:spcAft>
                <a:spcPct val="0"/>
              </a:spcAft>
              <a:buNone/>
              <a:defRPr lang="en-US" sz="23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246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60" r:id="rId6"/>
    <p:sldLayoutId id="2147483662" r:id="rId7"/>
    <p:sldLayoutId id="214748366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44997" y="-1488"/>
            <a:ext cx="823019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6903" y="1367731"/>
            <a:ext cx="8230195" cy="45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781" y="6346031"/>
            <a:ext cx="2132708" cy="364629"/>
          </a:xfrm>
          <a:prstGeom prst="rect">
            <a:avLst/>
          </a:prstGeom>
        </p:spPr>
        <p:txBody>
          <a:bodyPr vert="horz" lIns="33750" tIns="45717" rIns="91434" bIns="45717" rtlCol="0" anchor="ctr"/>
          <a:lstStyle>
            <a:lvl1pPr algn="l" defTabSz="91434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31FB821-3CC6-4D6A-8ADC-AD5A246151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6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3805" rtl="0" eaLnBrk="0" fontAlgn="base" hangingPunct="0">
        <a:spcBef>
          <a:spcPct val="0"/>
        </a:spcBef>
        <a:spcAft>
          <a:spcPct val="0"/>
        </a:spcAft>
        <a:defRPr lang="en-US" sz="3000" b="1" kern="1200" dirty="0">
          <a:solidFill>
            <a:srgbClr val="10253F"/>
          </a:solidFill>
          <a:latin typeface="Arial" pitchFamily="34" charset="0"/>
          <a:ea typeface="+mj-ea"/>
          <a:cs typeface="+mj-cs"/>
        </a:defRPr>
      </a:lvl1pPr>
      <a:lvl2pPr algn="l" defTabSz="91380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2pPr>
      <a:lvl3pPr algn="l" defTabSz="91380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3pPr>
      <a:lvl4pPr algn="l" defTabSz="91380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4pPr>
      <a:lvl5pPr algn="l" defTabSz="91380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5pPr>
      <a:lvl6pPr marL="428625" algn="ctr" defTabSz="91380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57250" algn="ctr" defTabSz="91380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285875" algn="ctr" defTabSz="91380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714500" algn="ctr" defTabSz="91380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305" indent="-342305" algn="l" defTabSz="913805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lang="en-US" sz="2300" kern="1200" dirty="0">
          <a:solidFill>
            <a:srgbClr val="10253F"/>
          </a:solidFill>
          <a:latin typeface="Arial" pitchFamily="34" charset="0"/>
          <a:ea typeface="+mn-ea"/>
          <a:cs typeface="+mn-cs"/>
        </a:defRPr>
      </a:lvl1pPr>
      <a:lvl2pPr marL="742653" indent="-284262" algn="l" defTabSz="91380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1900" kern="1200" dirty="0">
          <a:solidFill>
            <a:srgbClr val="10253F"/>
          </a:solidFill>
          <a:latin typeface="Arial" pitchFamily="34" charset="0"/>
          <a:ea typeface="+mn-ea"/>
          <a:cs typeface="+mn-cs"/>
        </a:defRPr>
      </a:lvl2pPr>
      <a:lvl3pPr marL="1141512" indent="-227708" algn="l" defTabSz="91380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rgbClr val="10253F"/>
          </a:solidFill>
          <a:latin typeface="Arial" pitchFamily="34" charset="0"/>
          <a:ea typeface="+mn-ea"/>
          <a:cs typeface="+mn-cs"/>
        </a:defRPr>
      </a:lvl3pPr>
      <a:lvl4pPr marL="1599903" indent="-227708" algn="l" defTabSz="91380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10253F"/>
          </a:solidFill>
          <a:latin typeface="Arial" pitchFamily="34" charset="0"/>
          <a:ea typeface="+mn-ea"/>
          <a:cs typeface="+mn-cs"/>
        </a:defRPr>
      </a:lvl4pPr>
      <a:lvl5pPr marL="2056805" indent="-227708" algn="l" defTabSz="91380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10253F"/>
          </a:solidFill>
          <a:latin typeface="Arial" pitchFamily="34" charset="0"/>
          <a:ea typeface="+mn-ea"/>
          <a:cs typeface="+mn-cs"/>
        </a:defRPr>
      </a:lvl5pPr>
      <a:lvl6pPr marL="2514443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5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14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71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4" r:id="rId1"/>
    <p:sldLayoutId id="2147484635" r:id="rId2"/>
    <p:sldLayoutId id="2147484636" r:id="rId3"/>
    <p:sldLayoutId id="2147484637" r:id="rId4"/>
    <p:sldLayoutId id="2147484638" r:id="rId5"/>
    <p:sldLayoutId id="2147484639" r:id="rId6"/>
    <p:sldLayoutId id="2147484640" r:id="rId7"/>
    <p:sldLayoutId id="2147484641" r:id="rId8"/>
    <p:sldLayoutId id="214748464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0978" y="4581128"/>
            <a:ext cx="8858740" cy="18008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5682" tIns="42844" rIns="85682" bIns="42844" anchor="ctr"/>
          <a:lstStyle/>
          <a:p>
            <a:pPr indent="82550" algn="ctr" defTabSz="973995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Тема: Организация антикоррупционной деятельности в ФКУ «Объединенная дирекция» Минстроя России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6" name="Номер слайда 16"/>
          <p:cNvSpPr txBox="1">
            <a:spLocks/>
          </p:cNvSpPr>
          <p:nvPr/>
        </p:nvSpPr>
        <p:spPr bwMode="auto">
          <a:xfrm>
            <a:off x="8799053" y="6563376"/>
            <a:ext cx="4159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5" tIns="45228" rIns="90445" bIns="45228"/>
          <a:lstStyle>
            <a:lvl1pPr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prstClr val="white">
                  <a:lumMod val="50000"/>
                </a:prstClr>
              </a:solidFill>
              <a:latin typeface="Calibri" pitchFamily="34" charset="0"/>
            </a:endParaRPr>
          </a:p>
        </p:txBody>
      </p:sp>
      <p:pic>
        <p:nvPicPr>
          <p:cNvPr id="1026" name="Picture 2" descr="http://3.bp.blogspot.com/-LD3t8fWOPiI/UcvRPsHWTRI/AAAAAAAACfk/EetaiXtdLAQ/s1600/imag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050" y="571460"/>
            <a:ext cx="5372596" cy="365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9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357158" y="1214422"/>
            <a:ext cx="8358246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Следует также отметить, что одной из важных особенностей применения английского антикоррупционного законодательства является то, что в отличие от большинства правовых систем, где бремя доказывания лежит на государственных обвинителях,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обязанность доказывания соблюдения требований UKBA (Собрание законодательства Великобритании) </a:t>
            </a:r>
            <a:r>
              <a:rPr kumimoji="0" lang="ru-RU" sz="26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возложено на саму компанию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создает повышенную угрозу применения штрафов в неограниченных размерах в случае неспособности компании доказать принятие надлежащих мер по противодействую коррупции.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42852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ВАЖНО: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34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892" y="1719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FFFF"/>
                </a:solidFill>
                <a:latin typeface="Verdana,Bold"/>
              </a:rPr>
              <a:t>Россия присоединилась к ряду международных документов: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719" y="1340768"/>
            <a:ext cx="7992888" cy="468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dirty="0">
              <a:solidFill>
                <a:srgbClr val="000000"/>
              </a:solidFill>
            </a:endParaRPr>
          </a:p>
          <a:p>
            <a:pPr marL="542925" indent="-542925">
              <a:buFont typeface="Wingdings" panose="05000000000000000000" pitchFamily="2" charset="2"/>
              <a:buChar char="q"/>
            </a:pPr>
            <a:r>
              <a:rPr lang="ru-RU" sz="2400" dirty="0" smtClean="0"/>
              <a:t>Конвенция </a:t>
            </a:r>
            <a:r>
              <a:rPr lang="ru-RU" sz="2400" dirty="0"/>
              <a:t>Совета Европы об отмывании, выявлении, изъятии и конфискации доходов от преступной деятельности (ратифицирована ФЗ в 2001 г</a:t>
            </a:r>
            <a:r>
              <a:rPr lang="ru-RU" sz="2400" dirty="0" smtClean="0"/>
              <a:t>.);</a:t>
            </a:r>
            <a:endParaRPr lang="ru-RU" sz="2400" dirty="0"/>
          </a:p>
          <a:p>
            <a:pPr marL="542925" indent="-542925">
              <a:buFont typeface="Wingdings" panose="05000000000000000000" pitchFamily="2" charset="2"/>
              <a:buChar char="q"/>
            </a:pPr>
            <a:r>
              <a:rPr lang="ru-RU" sz="2400" dirty="0" smtClean="0"/>
              <a:t>Конвенция </a:t>
            </a:r>
            <a:r>
              <a:rPr lang="ru-RU" sz="2400" dirty="0"/>
              <a:t>Совета Европы об уголовной ответственности за </a:t>
            </a:r>
            <a:r>
              <a:rPr lang="ru-RU" sz="2400" dirty="0" smtClean="0"/>
              <a:t>коррупцию </a:t>
            </a:r>
            <a:r>
              <a:rPr lang="ru-RU" sz="2400" dirty="0"/>
              <a:t>(ратифицирована в 2006 г., вступила в силу в 2007 г</a:t>
            </a:r>
            <a:r>
              <a:rPr lang="ru-RU" sz="2400" dirty="0" smtClean="0"/>
              <a:t>.);</a:t>
            </a:r>
            <a:endParaRPr lang="ru-RU" sz="2400" dirty="0"/>
          </a:p>
          <a:p>
            <a:pPr marL="542925" indent="-542925">
              <a:buFont typeface="Wingdings" panose="05000000000000000000" pitchFamily="2" charset="2"/>
              <a:buChar char="q"/>
            </a:pPr>
            <a:r>
              <a:rPr lang="ru-RU" sz="2400" dirty="0" smtClean="0"/>
              <a:t>Конвенция </a:t>
            </a:r>
            <a:r>
              <a:rPr lang="ru-RU" sz="2400" dirty="0"/>
              <a:t>Организации экономического сотрудничества и развития (ОЭСР) о борьбе </a:t>
            </a:r>
            <a:r>
              <a:rPr lang="ru-RU" sz="2400" dirty="0" smtClean="0"/>
              <a:t>с </a:t>
            </a:r>
            <a:r>
              <a:rPr lang="ru-RU" sz="2400" dirty="0"/>
              <a:t>подкупом иностранных должностных лиц при осуществлении международных коммерческих сделок (ратифицирована в 2012 г.)</a:t>
            </a:r>
          </a:p>
          <a:p>
            <a:pPr marL="542925" indent="-542925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"/>
              </a:rPr>
              <a:t>и </a:t>
            </a:r>
            <a:r>
              <a:rPr lang="ru-RU" sz="2400" dirty="0">
                <a:latin typeface="Arial"/>
              </a:rPr>
              <a:t>др</a:t>
            </a:r>
            <a:r>
              <a:rPr lang="ru-RU" sz="2400" dirty="0" smtClean="0">
                <a:latin typeface="Arial"/>
              </a:rPr>
              <a:t>.</a:t>
            </a:r>
            <a:endParaRPr lang="ru-RU" sz="2400" dirty="0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267" y="263942"/>
            <a:ext cx="8987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00FF"/>
                </a:solidFill>
              </a:rPr>
              <a:t>Конституция РФ</a:t>
            </a:r>
            <a:endParaRPr lang="ru-RU" sz="2800" b="1" dirty="0">
              <a:solidFill>
                <a:srgbClr val="CC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267" y="1052736"/>
            <a:ext cx="8808221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dirty="0">
                <a:solidFill>
                  <a:prstClr val="black"/>
                </a:solidFill>
                <a:latin typeface="Tahoma"/>
                <a:ea typeface="Times New Roman"/>
                <a:cs typeface="Times New Roman"/>
              </a:rPr>
              <a:t>"Конституция Российской Федерации"</a:t>
            </a:r>
            <a:br>
              <a:rPr lang="ru-RU" dirty="0">
                <a:solidFill>
                  <a:prstClr val="black"/>
                </a:solidFill>
                <a:latin typeface="Tahoma"/>
                <a:ea typeface="Times New Roman"/>
                <a:cs typeface="Times New Roman"/>
              </a:rPr>
            </a:br>
            <a:r>
              <a:rPr lang="ru-RU" dirty="0">
                <a:solidFill>
                  <a:prstClr val="black"/>
                </a:solidFill>
                <a:latin typeface="Tahoma"/>
                <a:ea typeface="Times New Roman"/>
                <a:cs typeface="Times New Roman"/>
              </a:rPr>
              <a:t>(принята всенародным голосованием 12.12.1993)</a:t>
            </a:r>
            <a:br>
              <a:rPr lang="ru-RU" dirty="0">
                <a:solidFill>
                  <a:prstClr val="black"/>
                </a:solidFill>
                <a:latin typeface="Tahoma"/>
                <a:ea typeface="Times New Roman"/>
                <a:cs typeface="Times New Roman"/>
              </a:rPr>
            </a:br>
            <a:r>
              <a:rPr lang="ru-RU" dirty="0">
                <a:solidFill>
                  <a:prstClr val="black"/>
                </a:solidFill>
                <a:latin typeface="Tahoma"/>
                <a:ea typeface="Times New Roman"/>
                <a:cs typeface="Times New Roman"/>
              </a:rPr>
              <a:t>(с учетом поправок, внесенных Законами РФ о поправках к Конституции РФ от 30.12.2008 N 6-ФКЗ, от 30.12.2008 N 7-ФКЗ, от 05.02.2014 N 2-ФКЗ, от 21.07.2014 N 11-ФКЗ)</a:t>
            </a:r>
            <a:endParaRPr lang="ru-RU" sz="10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2708920"/>
            <a:ext cx="5454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РАЗДЕЛ ПЕРВЫЙ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ГЛАВА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ОСНОВЫ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ОНСТИТУЦИОННОГО СТРОЯ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3913" y="3645024"/>
            <a:ext cx="8352928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342900" algn="just"/>
            <a:r>
              <a:rPr lang="ru-RU" sz="2000" dirty="0" smtClean="0">
                <a:solidFill>
                  <a:prstClr val="black"/>
                </a:solidFill>
                <a:latin typeface="Arial"/>
                <a:ea typeface="Times New Roman"/>
              </a:rPr>
              <a:t>Статья 15. пункт 4</a:t>
            </a:r>
            <a:r>
              <a:rPr lang="ru-RU" sz="2000" dirty="0">
                <a:solidFill>
                  <a:prstClr val="black"/>
                </a:solidFill>
                <a:latin typeface="Arial"/>
                <a:ea typeface="Times New Roman"/>
              </a:rPr>
              <a:t>. Общепризнанные принципы и нормы международного права и международные договоры Российской Федерации являются составной частью ее правовой системы. Если международным договором Российской Федерации установлены иные правила, чем предусмотренные законом, </a:t>
            </a:r>
            <a:r>
              <a:rPr lang="ru-RU" sz="2000" b="1" dirty="0">
                <a:solidFill>
                  <a:prstClr val="black"/>
                </a:solidFill>
                <a:latin typeface="Arial"/>
                <a:ea typeface="Times New Roman"/>
              </a:rPr>
              <a:t>то применяются правила международного договора.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55306" y="188640"/>
            <a:ext cx="8987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00FF"/>
                </a:solidFill>
              </a:rPr>
              <a:t>Нормативная база</a:t>
            </a:r>
            <a:endParaRPr lang="ru-RU" sz="2800" b="1" dirty="0">
              <a:solidFill>
                <a:srgbClr val="CC00FF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10813879"/>
              </p:ext>
            </p:extLst>
          </p:nvPr>
        </p:nvGraphicFramePr>
        <p:xfrm>
          <a:off x="306309" y="1124744"/>
          <a:ext cx="873673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387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55306" y="188640"/>
            <a:ext cx="8987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00FF"/>
                </a:solidFill>
              </a:rPr>
              <a:t>Нормативная база</a:t>
            </a:r>
            <a:endParaRPr lang="ru-RU" sz="2800" b="1" dirty="0">
              <a:solidFill>
                <a:srgbClr val="CC00FF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73611668"/>
              </p:ext>
            </p:extLst>
          </p:nvPr>
        </p:nvGraphicFramePr>
        <p:xfrm>
          <a:off x="306309" y="1124744"/>
          <a:ext cx="848572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752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8987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C00FF"/>
                </a:solidFill>
              </a:rPr>
              <a:t>273-ФЗ от 25 декабря 2008 г. «О противодействии коррупции»</a:t>
            </a:r>
            <a:endParaRPr lang="ru-RU" sz="2400" b="1" dirty="0">
              <a:solidFill>
                <a:srgbClr val="CC00FF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1142984"/>
            <a:ext cx="850112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соответствии со ст. 13.3. Закона о противодействии коррупции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1 января 2013 года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все организации РФ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возложена обязанность по разработке и принятию мер по предупреждению и противодействию коррупции, которые должны включать в себя: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85720" y="2500306"/>
            <a:ext cx="857256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определение подразделений, ответственных за профилактику коррупционных и иных правонарушений;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30238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сотрудничество с правоохранительными органами;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30238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разработку и внедрение в практику стандартов и процедур, направленных на обеспечение добросовестной работы;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30238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принятие Кодекса этики и служебного поведения работников;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30238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предотвращение и урегулирование конфликта интересов;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30238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недопущение составления неофициальной отчетности и использования поддельных документов;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30238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30238" algn="l"/>
              </a:tabLst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другие.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71546"/>
            <a:ext cx="857256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С целью формирования в организациях единого подхода к обеспечению работы по предупреждению и противодействию коррупции разработаны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которые предусматривают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прямое подчинение структурного подразделения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ответственного за противодействие коррупции, руководству организации, наделение его полномочиями, достаточными для проведения антикоррупционных мероприятий, в том числе, в отношении лиц, занимающих руководящие должности в организации, а также обеспечение необходимыми кадровыми и техническими ресурсами. </a:t>
            </a: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Необходимость создания в организациях «подразделений, ответственных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 профилактику коррупционных и иных правонарушений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предусмотрена п.1 ч.2 статьи 13.3 Закона о противодействии коррупции. Методическими рекомендациями Минтруда раскрываются  их функции: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предупреждение коррупции, в том числе выявление и последующее устранение причин коррупции (профилактика коррупции);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выявление, предупреждение, пресечение, раскрытие и расследование коррупционных правонарушений (борьба с коррупцией);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минимизация и (или) ликвидация последствий коррупционных правонарушений.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1800" dirty="0" smtClean="0">
                <a:solidFill>
                  <a:srgbClr val="0000CC"/>
                </a:solidFill>
                <a:latin typeface="Arial"/>
                <a:ea typeface="Times New Roman"/>
              </a:rPr>
              <a:t>Методические рекомендации по разработке и принятию организациями мер по предупреждению и противодействию коррупции (утв. Министерством труда и социальной защиты РФ 8 ноября 2013 г.) </a:t>
            </a:r>
            <a:endParaRPr lang="ru-RU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1990" y="116632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Восемь </a:t>
            </a:r>
            <a:r>
              <a:rPr lang="ru-RU" sz="2400" b="1" dirty="0">
                <a:solidFill>
                  <a:srgbClr val="FF0000"/>
                </a:solidFill>
              </a:rPr>
              <a:t>принципов работы по противодействию </a:t>
            </a:r>
            <a:r>
              <a:rPr lang="ru-RU" sz="2400" b="1" dirty="0" smtClean="0">
                <a:solidFill>
                  <a:srgbClr val="FF0000"/>
                </a:solidFill>
              </a:rPr>
              <a:t>коррупции в </a:t>
            </a:r>
            <a:r>
              <a:rPr lang="ru-RU" sz="2400" b="1" dirty="0">
                <a:solidFill>
                  <a:srgbClr val="FF0000"/>
                </a:solidFill>
              </a:rPr>
              <a:t>организации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990" y="1052736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1.      </a:t>
            </a:r>
            <a:r>
              <a:rPr lang="ru-RU" sz="2000" b="1" dirty="0" smtClean="0"/>
              <a:t>Принцип </a:t>
            </a:r>
            <a:r>
              <a:rPr lang="ru-RU" sz="2000" b="1" dirty="0"/>
              <a:t>соответствия политики организации действующему законодательству и общепринятым нормам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713513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Соответствие </a:t>
            </a:r>
            <a:r>
              <a:rPr lang="ru-RU" sz="2000" dirty="0"/>
              <a:t>реализуемых </a:t>
            </a:r>
            <a:r>
              <a:rPr lang="ru-RU" sz="2000" dirty="0" smtClean="0"/>
              <a:t>антикоррупционных мероприятий </a:t>
            </a:r>
            <a:r>
              <a:rPr lang="ru-RU" sz="2000" dirty="0"/>
              <a:t>Конституции Российской Федерации, заключенным Российской Федерацией международным договорам, законодательству Российской Федерации и иным нормативным правовым актам, применимым к организации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1143" y="3475524"/>
            <a:ext cx="65360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2.      </a:t>
            </a:r>
            <a:r>
              <a:rPr lang="ru-RU" sz="2000" b="1" dirty="0" smtClean="0"/>
              <a:t>Принцип </a:t>
            </a:r>
            <a:r>
              <a:rPr lang="ru-RU" sz="2000" b="1" dirty="0"/>
              <a:t>личного примера </a:t>
            </a:r>
            <a:r>
              <a:rPr lang="ru-RU" sz="2000" b="1" dirty="0" smtClean="0"/>
              <a:t>руководства 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03387" y="3861048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Высшему </a:t>
            </a:r>
            <a:r>
              <a:rPr lang="ru-RU" sz="2000" dirty="0"/>
              <a:t>руководству необходимо четко заявить, что коррупция запрещена в любое время и в любой форме, будь то коррупция крупная или мелкая, прямая или косвенная, активная или пассивная. Запрет должен быть </a:t>
            </a:r>
            <a:r>
              <a:rPr lang="ru-RU" sz="2000" b="1" dirty="0"/>
              <a:t>оформлен документально </a:t>
            </a:r>
            <a:r>
              <a:rPr lang="ru-RU" sz="2000" dirty="0"/>
              <a:t>в открытом официальном заявлении об абсолютной нетерпимости к коррупции. Кроме того, общее заявление должно быть подкреплено эффективной </a:t>
            </a:r>
            <a:r>
              <a:rPr lang="ru-RU" sz="2000" b="1" dirty="0" smtClean="0"/>
              <a:t>антикоррупционной программой</a:t>
            </a:r>
            <a:r>
              <a:rPr lang="ru-RU" sz="2000" dirty="0"/>
              <a:t>, включающей детально разработанные </a:t>
            </a:r>
            <a:r>
              <a:rPr lang="ru-RU" sz="2000" b="1" dirty="0" smtClean="0"/>
              <a:t>политику </a:t>
            </a:r>
            <a:r>
              <a:rPr lang="ru-RU" sz="2000" dirty="0" smtClean="0"/>
              <a:t>и </a:t>
            </a:r>
            <a:r>
              <a:rPr lang="ru-RU" sz="2000" b="1" dirty="0"/>
              <a:t>процедуры</a:t>
            </a:r>
            <a:r>
              <a:rPr lang="ru-RU" sz="2000" dirty="0"/>
              <a:t>.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285720" y="1142984"/>
            <a:ext cx="361578" cy="32316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285720" y="3571876"/>
            <a:ext cx="361578" cy="32316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990" y="116632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Восемь </a:t>
            </a:r>
            <a:r>
              <a:rPr lang="ru-RU" sz="2400" b="1" dirty="0">
                <a:solidFill>
                  <a:srgbClr val="FF0000"/>
                </a:solidFill>
              </a:rPr>
              <a:t>принципов работы по противодействию </a:t>
            </a:r>
            <a:r>
              <a:rPr lang="ru-RU" sz="2400" b="1" dirty="0" smtClean="0">
                <a:solidFill>
                  <a:srgbClr val="FF0000"/>
                </a:solidFill>
              </a:rPr>
              <a:t>коррупции в </a:t>
            </a:r>
            <a:r>
              <a:rPr lang="ru-RU" sz="2400" b="1" dirty="0">
                <a:solidFill>
                  <a:srgbClr val="FF0000"/>
                </a:solidFill>
              </a:rPr>
              <a:t>организации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071546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3.      </a:t>
            </a:r>
            <a:r>
              <a:rPr lang="ru-RU" sz="2000" b="1" dirty="0" smtClean="0"/>
              <a:t>Принцип </a:t>
            </a:r>
            <a:r>
              <a:rPr lang="ru-RU" sz="2000" b="1" dirty="0"/>
              <a:t>вовлеченности работников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428736"/>
            <a:ext cx="835292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/>
              <a:t>Информированность </a:t>
            </a:r>
            <a:r>
              <a:rPr lang="ru-RU" sz="1900" dirty="0"/>
              <a:t>работников организации о положениях </a:t>
            </a:r>
            <a:r>
              <a:rPr lang="ru-RU" sz="1900" dirty="0" smtClean="0"/>
              <a:t>антикоррупционного законодательства </a:t>
            </a:r>
            <a:r>
              <a:rPr lang="ru-RU" sz="1900" dirty="0"/>
              <a:t>и их активное участие в формировании и реализации </a:t>
            </a:r>
            <a:r>
              <a:rPr lang="ru-RU" sz="1900" dirty="0" smtClean="0"/>
              <a:t>антикоррупционных стандартов </a:t>
            </a:r>
            <a:r>
              <a:rPr lang="ru-RU" sz="1900" dirty="0"/>
              <a:t>и процедур. Конкретные требования и частота информирования и обучения </a:t>
            </a:r>
            <a:r>
              <a:rPr lang="ru-RU" sz="1900" dirty="0" smtClean="0"/>
              <a:t>работников </a:t>
            </a:r>
            <a:r>
              <a:rPr lang="ru-RU" sz="1900" dirty="0"/>
              <a:t>должны основываться на общей оценке рисков. Важно приводить практические примеры, демонстрирующие согласованность действий отдельных лиц с нормами и ценностями компании (например, выражение особого признания </a:t>
            </a:r>
            <a:r>
              <a:rPr lang="ru-RU" sz="1900" dirty="0" smtClean="0"/>
              <a:t>работнику, </a:t>
            </a:r>
            <a:r>
              <a:rPr lang="ru-RU" sz="1900" dirty="0"/>
              <a:t>который успешно справился со сложной ситуацией).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071942"/>
            <a:ext cx="7967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4.     </a:t>
            </a:r>
            <a:r>
              <a:rPr lang="ru-RU" sz="2000" b="1" dirty="0" smtClean="0"/>
              <a:t>Принцип </a:t>
            </a:r>
            <a:r>
              <a:rPr lang="ru-RU" sz="2000" b="1" dirty="0"/>
              <a:t>соразмерности </a:t>
            </a:r>
            <a:r>
              <a:rPr lang="ru-RU" sz="2000" b="1" dirty="0" smtClean="0"/>
              <a:t>антикоррупционных процедур </a:t>
            </a:r>
            <a:r>
              <a:rPr lang="ru-RU" sz="2000" b="1" dirty="0"/>
              <a:t>риску коррупции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857760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Разработка </a:t>
            </a:r>
            <a:r>
              <a:rPr lang="ru-RU" sz="2000" dirty="0"/>
              <a:t>и выполнение комплекса мероприятий, позволяющих снизить вероятность вовлечения организации, ее руководителей и </a:t>
            </a:r>
            <a:r>
              <a:rPr lang="ru-RU" sz="2000" dirty="0" smtClean="0"/>
              <a:t>работников </a:t>
            </a:r>
            <a:r>
              <a:rPr lang="ru-RU" sz="2000" dirty="0"/>
              <a:t>в коррупционную </a:t>
            </a:r>
            <a:r>
              <a:rPr lang="ru-RU" sz="2000" dirty="0" smtClean="0"/>
              <a:t>деятельность. Осуществляется </a:t>
            </a:r>
            <a:r>
              <a:rPr lang="ru-RU" sz="2000" dirty="0"/>
              <a:t>с учетом существующих в деятельности данной организации коррупционных рисков. </a:t>
            </a:r>
          </a:p>
        </p:txBody>
      </p:sp>
      <p:sp>
        <p:nvSpPr>
          <p:cNvPr id="7" name="Блок-схема: узел 6"/>
          <p:cNvSpPr/>
          <p:nvPr/>
        </p:nvSpPr>
        <p:spPr>
          <a:xfrm>
            <a:off x="642910" y="4143380"/>
            <a:ext cx="361578" cy="32316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714348" y="1142984"/>
            <a:ext cx="361578" cy="32316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990" y="116632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Восемь </a:t>
            </a:r>
            <a:r>
              <a:rPr lang="ru-RU" sz="2400" b="1" dirty="0">
                <a:solidFill>
                  <a:srgbClr val="FF0000"/>
                </a:solidFill>
              </a:rPr>
              <a:t>принципов работы по противодействию </a:t>
            </a:r>
            <a:r>
              <a:rPr lang="ru-RU" sz="2400" b="1" dirty="0" smtClean="0">
                <a:solidFill>
                  <a:srgbClr val="FF0000"/>
                </a:solidFill>
              </a:rPr>
              <a:t>коррупции в </a:t>
            </a:r>
            <a:r>
              <a:rPr lang="ru-RU" sz="2400" b="1" dirty="0">
                <a:solidFill>
                  <a:srgbClr val="FF0000"/>
                </a:solidFill>
              </a:rPr>
              <a:t>организации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4885" y="1181146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5.    </a:t>
            </a:r>
            <a:r>
              <a:rPr lang="ru-RU" sz="2000" b="1" dirty="0" smtClean="0"/>
              <a:t>Принцип </a:t>
            </a:r>
            <a:r>
              <a:rPr lang="ru-RU" sz="2000" b="1" dirty="0"/>
              <a:t>эффективности </a:t>
            </a:r>
            <a:r>
              <a:rPr lang="ru-RU" sz="2000" b="1" dirty="0" smtClean="0"/>
              <a:t>антикоррупционных процедур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68947" y="1586629"/>
            <a:ext cx="74501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Применение </a:t>
            </a:r>
            <a:r>
              <a:rPr lang="ru-RU" sz="2000" dirty="0"/>
              <a:t>в организации </a:t>
            </a:r>
            <a:r>
              <a:rPr lang="ru-RU" sz="2000" dirty="0" smtClean="0"/>
              <a:t>антикоррупционных мероприятий</a:t>
            </a:r>
            <a:r>
              <a:rPr lang="ru-RU" sz="2000" dirty="0"/>
              <a:t>, которые имеют низкую стоимость, обеспечивают простоту реализации и приносят значимый результат.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6795" y="2746533"/>
            <a:ext cx="77364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6.   </a:t>
            </a:r>
            <a:r>
              <a:rPr lang="ru-RU" sz="2000" b="1" dirty="0" smtClean="0"/>
              <a:t>Принцип </a:t>
            </a:r>
            <a:r>
              <a:rPr lang="ru-RU" sz="2000" b="1" dirty="0"/>
              <a:t>ответственности и неотвратимости наказания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68947" y="3146643"/>
            <a:ext cx="74501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Неотвратимость </a:t>
            </a:r>
            <a:r>
              <a:rPr lang="ru-RU" sz="2000" dirty="0"/>
              <a:t>наказания для работников организации вне зависимости от занимаемой должности, стажа работы и иных условий в случае совершения ими коррупционных правонарушений в связи с исполнением трудовых обязанностей, а также персональная ответственность руководства организации за реализацию внутриорганизационной </a:t>
            </a:r>
            <a:r>
              <a:rPr lang="ru-RU" sz="2000" dirty="0" smtClean="0"/>
              <a:t>антикоррупционной политики</a:t>
            </a:r>
            <a:r>
              <a:rPr lang="ru-RU" sz="2000" dirty="0"/>
              <a:t>. </a:t>
            </a:r>
          </a:p>
        </p:txBody>
      </p:sp>
      <p:sp>
        <p:nvSpPr>
          <p:cNvPr id="7" name="Блок-схема: узел 6"/>
          <p:cNvSpPr/>
          <p:nvPr/>
        </p:nvSpPr>
        <p:spPr>
          <a:xfrm>
            <a:off x="646795" y="1219619"/>
            <a:ext cx="361578" cy="32316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642910" y="2786058"/>
            <a:ext cx="361578" cy="32316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FF"/>
                </a:solidFill>
              </a:rPr>
              <a:t>Международные организации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285992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00CC"/>
                </a:solidFill>
                <a:latin typeface="Arial"/>
              </a:rPr>
              <a:t>Международная </a:t>
            </a:r>
            <a:r>
              <a:rPr lang="ru-RU" sz="2800" dirty="0">
                <a:solidFill>
                  <a:srgbClr val="0000CC"/>
                </a:solidFill>
                <a:latin typeface="Arial"/>
              </a:rPr>
              <a:t>антикоррупционная академия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00CC"/>
                </a:solidFill>
                <a:latin typeface="Arial"/>
              </a:rPr>
              <a:t>Международная </a:t>
            </a:r>
            <a:r>
              <a:rPr lang="ru-RU" sz="2800" dirty="0">
                <a:solidFill>
                  <a:srgbClr val="0000CC"/>
                </a:solidFill>
                <a:latin typeface="Arial"/>
              </a:rPr>
              <a:t>ассоциация органов по борьбе </a:t>
            </a:r>
            <a:r>
              <a:rPr lang="ru-RU" sz="2800" dirty="0" smtClean="0">
                <a:solidFill>
                  <a:srgbClr val="0000CC"/>
                </a:solidFill>
                <a:latin typeface="Arial"/>
              </a:rPr>
              <a:t>с коррупцией</a:t>
            </a:r>
            <a:endParaRPr lang="ru-RU" sz="2800" dirty="0">
              <a:solidFill>
                <a:srgbClr val="0000CC"/>
              </a:solidFill>
              <a:latin typeface="Arial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00CC"/>
                </a:solidFill>
                <a:latin typeface="Arial"/>
              </a:rPr>
              <a:t>Международный </a:t>
            </a:r>
            <a:r>
              <a:rPr lang="ru-RU" sz="2800" dirty="0">
                <a:solidFill>
                  <a:srgbClr val="0000CC"/>
                </a:solidFill>
                <a:latin typeface="Arial"/>
              </a:rPr>
              <a:t>форум </a:t>
            </a:r>
            <a:r>
              <a:rPr lang="ru-RU" sz="2800" dirty="0" smtClean="0">
                <a:solidFill>
                  <a:srgbClr val="0000CC"/>
                </a:solidFill>
                <a:latin typeface="Arial"/>
              </a:rPr>
              <a:t>представителей деловых </a:t>
            </a:r>
            <a:r>
              <a:rPr lang="ru-RU" sz="2800" dirty="0">
                <a:solidFill>
                  <a:srgbClr val="0000CC"/>
                </a:solidFill>
                <a:latin typeface="Arial"/>
              </a:rPr>
              <a:t>кругов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00CC"/>
                </a:solidFill>
                <a:latin typeface="Arial"/>
              </a:rPr>
              <a:t>Независимая </a:t>
            </a:r>
            <a:r>
              <a:rPr lang="ru-RU" sz="2800" dirty="0">
                <a:solidFill>
                  <a:srgbClr val="0000CC"/>
                </a:solidFill>
                <a:latin typeface="Arial"/>
              </a:rPr>
              <a:t>комиссия по борьбе с коррупцией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00CC"/>
                </a:solidFill>
                <a:latin typeface="Arial"/>
              </a:rPr>
              <a:t>Транспэренси </a:t>
            </a:r>
            <a:r>
              <a:rPr lang="ru-RU" sz="2800" dirty="0">
                <a:solidFill>
                  <a:srgbClr val="0000CC"/>
                </a:solidFill>
                <a:latin typeface="Arial"/>
              </a:rPr>
              <a:t>интернэшнл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CC"/>
                </a:solidFill>
                <a:latin typeface="Arial"/>
              </a:rPr>
              <a:t>RACE </a:t>
            </a:r>
            <a:r>
              <a:rPr lang="en-US" sz="2800" dirty="0">
                <a:solidFill>
                  <a:srgbClr val="0000CC"/>
                </a:solidFill>
                <a:latin typeface="Arial"/>
              </a:rPr>
              <a:t>International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00034" y="1071546"/>
            <a:ext cx="79295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Коррупция – явление, распространенное во всем мире.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 всем мире создано много организаций, комиссий по борьбе с коррупцией: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990" y="116632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Восемь </a:t>
            </a:r>
            <a:r>
              <a:rPr lang="ru-RU" sz="2400" b="1" dirty="0">
                <a:solidFill>
                  <a:srgbClr val="FF0000"/>
                </a:solidFill>
              </a:rPr>
              <a:t>принципов работы по противодействию </a:t>
            </a:r>
            <a:r>
              <a:rPr lang="ru-RU" sz="2400" b="1" dirty="0" smtClean="0">
                <a:solidFill>
                  <a:srgbClr val="FF0000"/>
                </a:solidFill>
              </a:rPr>
              <a:t>коррупции в </a:t>
            </a:r>
            <a:r>
              <a:rPr lang="ru-RU" sz="2400" b="1" dirty="0">
                <a:solidFill>
                  <a:srgbClr val="FF0000"/>
                </a:solidFill>
              </a:rPr>
              <a:t>организации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6501" y="1181193"/>
            <a:ext cx="7878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7.   </a:t>
            </a:r>
            <a:r>
              <a:rPr lang="ru-RU" sz="2000" b="1" dirty="0" smtClean="0"/>
              <a:t>Принцип </a:t>
            </a:r>
            <a:r>
              <a:rPr lang="ru-RU" sz="2000" b="1" dirty="0"/>
              <a:t>открытости бизнеса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9886" y="1613703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Информирование </a:t>
            </a:r>
            <a:r>
              <a:rPr lang="ru-RU" sz="2000" dirty="0"/>
              <a:t>контрагентов, партнеров и общественности о принятых в организации </a:t>
            </a:r>
            <a:r>
              <a:rPr lang="ru-RU" sz="2000" dirty="0" smtClean="0"/>
              <a:t>антикоррупционных стандартах </a:t>
            </a:r>
            <a:r>
              <a:rPr lang="ru-RU" sz="2000" dirty="0"/>
              <a:t>ведения бизнеса.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/>
              <a:t>Компании могут представлять качественные и количественные сведения и сообщать о принятых ими практических </a:t>
            </a:r>
            <a:r>
              <a:rPr lang="ru-RU" sz="2000" dirty="0" smtClean="0"/>
              <a:t>антикоррупционных мерах </a:t>
            </a:r>
            <a:r>
              <a:rPr lang="ru-RU" sz="2000" dirty="0"/>
              <a:t>и достигнутых результатах.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6501" y="3645024"/>
            <a:ext cx="7878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8.   </a:t>
            </a:r>
            <a:r>
              <a:rPr lang="ru-RU" sz="2000" b="1" dirty="0" smtClean="0"/>
              <a:t>Принцип </a:t>
            </a:r>
            <a:r>
              <a:rPr lang="ru-RU" sz="2000" b="1" dirty="0"/>
              <a:t>постоянного контроля и регулярного мониторинга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57511" y="4221088"/>
            <a:ext cx="74551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Регулярное </a:t>
            </a:r>
            <a:r>
              <a:rPr lang="ru-RU" sz="2000" dirty="0"/>
              <a:t>осуществление мониторинга эффективности внедренных </a:t>
            </a:r>
            <a:r>
              <a:rPr lang="ru-RU" sz="2000" dirty="0" smtClean="0"/>
              <a:t>антикоррупционных стандартов </a:t>
            </a:r>
            <a:r>
              <a:rPr lang="ru-RU" sz="2000" dirty="0"/>
              <a:t>и процедур, а также контроля за их исполнением.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/>
              <a:t>Целью периодического обзора и оценки является определение необходимости внесения изменений в </a:t>
            </a:r>
            <a:r>
              <a:rPr lang="ru-RU" sz="2000" dirty="0" smtClean="0"/>
              <a:t>антикоррупционную политику </a:t>
            </a:r>
            <a:r>
              <a:rPr lang="ru-RU" sz="2000" dirty="0"/>
              <a:t>или процедуры. </a:t>
            </a:r>
          </a:p>
        </p:txBody>
      </p:sp>
      <p:sp>
        <p:nvSpPr>
          <p:cNvPr id="7" name="Блок-схема: узел 6"/>
          <p:cNvSpPr/>
          <p:nvPr/>
        </p:nvSpPr>
        <p:spPr>
          <a:xfrm>
            <a:off x="646795" y="1219619"/>
            <a:ext cx="361578" cy="32316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571472" y="3714752"/>
            <a:ext cx="361578" cy="32316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AFAF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Антикоррупционная политика Учреждения</a:t>
            </a:r>
            <a:endParaRPr lang="ru-RU" sz="2400" dirty="0">
              <a:solidFill>
                <a:srgbClr val="00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000372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2" indent="-361950" algn="just">
              <a:spcAft>
                <a:spcPts val="0"/>
              </a:spcAft>
              <a:buFont typeface="Times New Roman"/>
              <a:buAutoNum type="arabicPeriod"/>
              <a:tabLst>
                <a:tab pos="630555" algn="l"/>
                <a:tab pos="81788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Цель Антикоррупционной политики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– формирование единого подхода к реализации требований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ст.13.3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273-ФЗ,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касающихся обязанности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Учреждения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по разработке и принятию мер по предупреждению и противодействию коррупции: выявление и последующее устранение причин коррупции (профилактика коррупции); выявление, предупреждение и пресечение коррупционных и иных правонарушений; минимизация и (или) ликвидация последствий коррупционных и иных правонарушений, в том числе, предусмотренных статьей 19.28 КоАП РФ.</a:t>
            </a:r>
            <a:endParaRPr lang="ru-RU" sz="1400" dirty="0"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941168"/>
            <a:ext cx="8929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>
              <a:spcAft>
                <a:spcPts val="0"/>
              </a:spcAft>
              <a:tabLst>
                <a:tab pos="800100" algn="l"/>
                <a:tab pos="1085215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2.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Основным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кругом лиц, подпадающим под действие Антикоррупционной политики, являются работники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ФКУ "Объединенная дирекция" Минстроя России,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вне зависимости от занимаемой должности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и выполняемых функций, а также партнеры 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контрагенты Учреждения,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иные лица в силу взаимных обязательств между ними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 Учреждением,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 том числе, Антикоррупционных обязательств и иных антикоррупционных соглашений.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928670"/>
            <a:ext cx="885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Методические рекомендации предусматривают проведение работы по профилактике коррупционных правонарушений для любых организаций, независимо от форм собственности, организационно-правовых форм, отраслевой принадлежности, а также предусматривают </a:t>
            </a:r>
            <a:r>
              <a:rPr lang="ru-RU" u="sng" dirty="0" smtClean="0"/>
              <a:t>обязательное требование по разработке и принятию единого документа</a:t>
            </a:r>
            <a:r>
              <a:rPr lang="ru-RU" dirty="0" smtClean="0"/>
              <a:t> с одноименным названием </a:t>
            </a:r>
            <a:r>
              <a:rPr lang="ru-RU" dirty="0" smtClean="0">
                <a:solidFill>
                  <a:srgbClr val="0000CC"/>
                </a:solidFill>
              </a:rPr>
              <a:t>«Антикоррупционная политика», </a:t>
            </a:r>
            <a:r>
              <a:rPr lang="ru-RU" dirty="0" smtClean="0"/>
              <a:t>который включает в себя комплекс взаимосвязанных принципов, процедур и конкретных мероприятий.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AFAF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00CC"/>
                </a:solidFill>
              </a:rPr>
              <a:t>Рекомендуемые нормативные документы с мероприятиями </a:t>
            </a:r>
          </a:p>
          <a:p>
            <a:pPr lvl="0" algn="ctr"/>
            <a:r>
              <a:rPr lang="ru-RU" sz="2400" b="1" dirty="0" smtClean="0">
                <a:solidFill>
                  <a:srgbClr val="0000CC"/>
                </a:solidFill>
              </a:rPr>
              <a:t>Антикоррупционной направленности</a:t>
            </a:r>
            <a:endParaRPr lang="ru-RU" sz="2400" dirty="0">
              <a:solidFill>
                <a:srgbClr val="0000CC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46220888"/>
              </p:ext>
            </p:extLst>
          </p:nvPr>
        </p:nvGraphicFramePr>
        <p:xfrm>
          <a:off x="395536" y="1124744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06" y="188640"/>
            <a:ext cx="8987733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u="sng" dirty="0">
                <a:latin typeface="Times New Roman"/>
                <a:ea typeface="Calibri"/>
                <a:cs typeface="Times New Roman"/>
              </a:rPr>
              <a:t>Что проверяет Прокуратура</a:t>
            </a:r>
            <a:r>
              <a:rPr lang="ru-RU" sz="3200" u="sng" dirty="0">
                <a:latin typeface="Times New Roman"/>
                <a:ea typeface="Calibri"/>
                <a:cs typeface="Times New Roman"/>
              </a:rPr>
              <a:t>?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28860" y="1142984"/>
            <a:ext cx="4667344" cy="60382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C0C0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1142984"/>
            <a:ext cx="4643470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Font typeface="+mj-lt"/>
              <a:buAutoNum type="romanUcPeriod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Документация.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857364"/>
            <a:ext cx="8286808" cy="331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buSzPts val="1400"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Наличие на сайте Учреждения раздела по  </a:t>
            </a:r>
          </a:p>
          <a:p>
            <a:pPr marL="457200" lvl="0" indent="-457200">
              <a:lnSpc>
                <a:spcPct val="115000"/>
              </a:lnSpc>
              <a:buSzPts val="1400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      противодействию коррупции.</a:t>
            </a:r>
          </a:p>
          <a:p>
            <a:pPr marL="457200" lvl="0" indent="-457200">
              <a:lnSpc>
                <a:spcPct val="115000"/>
              </a:lnSpc>
              <a:buSzPts val="1400"/>
            </a:pP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buSzPts val="1400"/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 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Наличие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публичного обращения руководства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Учреждения (например на официальном сайте) 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к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работникам,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контрагентам,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партнерам, в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котором декларируется абсолютное неприятие коррупции и взяточничества в бизнес-отношениях.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3430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06" y="188640"/>
            <a:ext cx="8987733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u="sng" dirty="0">
                <a:latin typeface="Times New Roman"/>
                <a:ea typeface="Calibri"/>
                <a:cs typeface="Times New Roman"/>
              </a:rPr>
              <a:t>Что проверяет Прокуратура</a:t>
            </a:r>
            <a:r>
              <a:rPr lang="ru-RU" sz="3200" u="sng" dirty="0">
                <a:latin typeface="Times New Roman"/>
                <a:ea typeface="Calibri"/>
                <a:cs typeface="Times New Roman"/>
              </a:rPr>
              <a:t>?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8794" y="1000108"/>
            <a:ext cx="5400600" cy="518305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0C0C0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1000108"/>
            <a:ext cx="218130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romanUcPeriod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Документация.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500174"/>
            <a:ext cx="8736212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400"/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2.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Наличие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документов:</a:t>
            </a:r>
            <a:endParaRPr lang="ru-RU" sz="1400" b="1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lphaLcParenR"/>
            </a:pPr>
            <a:r>
              <a:rPr lang="ru-RU" dirty="0">
                <a:latin typeface="Times New Roman"/>
                <a:ea typeface="Calibri"/>
                <a:cs typeface="Times New Roman"/>
              </a:rPr>
              <a:t>Антикоррупционная политика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Учреждения;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lphaLcParenR"/>
            </a:pPr>
            <a:r>
              <a:rPr lang="ru-RU" dirty="0">
                <a:latin typeface="Times New Roman"/>
                <a:ea typeface="Calibri"/>
                <a:cs typeface="Times New Roman"/>
              </a:rPr>
              <a:t>Кодекс корпоративной этики и корпоративного поведения;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lphaLcParenR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Положение (Регламент) об урегулировании конфликта интересов;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lphaLcParenR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Положение (Регламент) о Комиссии по урегулированию конфликта интересов;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lphaLcParenR"/>
            </a:pPr>
            <a:r>
              <a:rPr lang="ru-RU" dirty="0">
                <a:latin typeface="Times New Roman"/>
                <a:ea typeface="Calibri"/>
                <a:cs typeface="Times New Roman"/>
              </a:rPr>
              <a:t>Регламент проверки контрагентов, участников закупки на представление информации о цепочке собственников;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lphaLcParenR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Порядок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совершения деловых подарков и оказания знаков делового гостеприимства;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lphaLcParenR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Порядок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обращений по возможным фактам коррупции;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lphaLcParenR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Порядок осуществления финансовых операций и контроля за финансовыми операциями;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lphaLcParenR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Правила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взаимодействия (Регламент)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работников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 третьими лицами (с органами власти, со СМИ, с правоохранительными органами).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400"/>
              <a:buFont typeface="+mj-lt"/>
              <a:buAutoNum type="alphaLcParenR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Порядок приема на работу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кандидатов, занимавших ранее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государственные должности, родственников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работников,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занимавших государственные должности.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993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06" y="188640"/>
            <a:ext cx="8987733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u="sng" dirty="0">
                <a:latin typeface="Times New Roman"/>
                <a:ea typeface="Calibri"/>
                <a:cs typeface="Times New Roman"/>
              </a:rPr>
              <a:t>Что проверяет Прокуратура</a:t>
            </a:r>
            <a:r>
              <a:rPr lang="ru-RU" sz="3200" u="sng" dirty="0">
                <a:latin typeface="Times New Roman"/>
                <a:ea typeface="Calibri"/>
                <a:cs typeface="Times New Roman"/>
              </a:rPr>
              <a:t>?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07704" y="1034577"/>
            <a:ext cx="5400600" cy="3782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C0C0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2129" y="965144"/>
            <a:ext cx="250921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romanUcPeriod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Документация.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500174"/>
            <a:ext cx="886352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3. </a:t>
            </a:r>
            <a:r>
              <a:rPr lang="ru-RU" sz="2000" b="1" dirty="0" smtClean="0"/>
              <a:t>Порядок </a:t>
            </a:r>
            <a:r>
              <a:rPr lang="ru-RU" sz="2000" b="1" dirty="0"/>
              <a:t>ознакомления работников </a:t>
            </a:r>
            <a:r>
              <a:rPr lang="ru-RU" sz="2000" b="1" dirty="0" smtClean="0"/>
              <a:t>Учреждения </a:t>
            </a:r>
            <a:r>
              <a:rPr lang="ru-RU" sz="2000" b="1" dirty="0"/>
              <a:t>с антикоррупционными требованиями, приказами, ЛНА </a:t>
            </a:r>
            <a:r>
              <a:rPr lang="ru-RU" sz="2000" b="1" dirty="0" smtClean="0"/>
              <a:t>Учреждения:</a:t>
            </a:r>
            <a:endParaRPr lang="ru-RU" sz="2000" b="1" dirty="0"/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а) </a:t>
            </a:r>
            <a:r>
              <a:rPr lang="ru-RU" sz="2000" dirty="0"/>
              <a:t>Первично при принятии документа все работники </a:t>
            </a:r>
            <a:r>
              <a:rPr lang="ru-RU" sz="2000" dirty="0" smtClean="0"/>
              <a:t>Учреждения должны знакомиться </a:t>
            </a:r>
            <a:r>
              <a:rPr lang="ru-RU" sz="2000" dirty="0"/>
              <a:t>с приказами, утверждающими антикоррупционную </a:t>
            </a:r>
            <a:r>
              <a:rPr lang="ru-RU" sz="2000" dirty="0" smtClean="0"/>
              <a:t>документацию, </a:t>
            </a:r>
            <a:r>
              <a:rPr lang="ru-RU" sz="2000" dirty="0"/>
              <a:t>листы ознакомления </a:t>
            </a:r>
            <a:r>
              <a:rPr lang="ru-RU" sz="2000" dirty="0" smtClean="0"/>
              <a:t>должны представляться </a:t>
            </a:r>
            <a:r>
              <a:rPr lang="ru-RU" sz="2000" dirty="0"/>
              <a:t>в </a:t>
            </a:r>
            <a:r>
              <a:rPr lang="ru-RU" sz="2000" dirty="0" smtClean="0"/>
              <a:t>кадровое подразделение.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б</a:t>
            </a:r>
            <a:r>
              <a:rPr lang="ru-RU" sz="2000" b="1" dirty="0">
                <a:solidFill>
                  <a:srgbClr val="FF0000"/>
                </a:solidFill>
              </a:rPr>
              <a:t>) </a:t>
            </a:r>
            <a:r>
              <a:rPr lang="ru-RU" sz="2000" dirty="0" smtClean="0"/>
              <a:t>Работники Учреждения, контрагенты и партнеры Учреждения должны иметь возможность в любой момент ознакомиться с актуальными нормативными документами по антикоррупционным мероприятиям на сайте Учреждения в разделе «Противодействие коррупции», на стендах в доступных для посетителей местах.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929198"/>
            <a:ext cx="8715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rgbClr val="FF0000"/>
                </a:solidFill>
              </a:rPr>
              <a:t>в) </a:t>
            </a:r>
            <a:r>
              <a:rPr lang="ru-RU" sz="2000" dirty="0" smtClean="0"/>
              <a:t>На официальном сайте Учреждения должны размещаться также сокращенные варианты </a:t>
            </a:r>
            <a:r>
              <a:rPr lang="ru-RU" sz="2000" dirty="0"/>
              <a:t>всех антикоррупционных нормативных </a:t>
            </a:r>
            <a:r>
              <a:rPr lang="ru-RU" sz="2000" dirty="0" smtClean="0"/>
              <a:t>документов (Памятки и пр.).</a:t>
            </a:r>
            <a:endParaRPr lang="ru-RU" sz="2000" u="sng" dirty="0"/>
          </a:p>
        </p:txBody>
      </p:sp>
    </p:spTree>
    <p:extLst>
      <p:ext uri="{BB962C8B-B14F-4D97-AF65-F5344CB8AC3E}">
        <p14:creationId xmlns:p14="http://schemas.microsoft.com/office/powerpoint/2010/main" val="984316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06" y="188640"/>
            <a:ext cx="8987733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u="sng" dirty="0">
                <a:latin typeface="Times New Roman"/>
                <a:ea typeface="Calibri"/>
                <a:cs typeface="Times New Roman"/>
              </a:rPr>
              <a:t>Что проверяет Прокуратура</a:t>
            </a:r>
            <a:r>
              <a:rPr lang="ru-RU" sz="3200" u="sng" dirty="0">
                <a:latin typeface="Times New Roman"/>
                <a:ea typeface="Calibri"/>
                <a:cs typeface="Times New Roman"/>
              </a:rPr>
              <a:t>?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8794" y="1000108"/>
            <a:ext cx="5400600" cy="49923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C0C0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1000108"/>
            <a:ext cx="5072098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II.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Вопросы.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928934"/>
            <a:ext cx="835824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srgbClr val="FF0000"/>
                </a:solidFill>
              </a:rPr>
              <a:t>4. </a:t>
            </a:r>
            <a:r>
              <a:rPr lang="ru-RU" sz="2000" dirty="0" smtClean="0"/>
              <a:t>Работники </a:t>
            </a:r>
            <a:r>
              <a:rPr lang="ru-RU" sz="2000" dirty="0"/>
              <a:t>Прокуратуры могут обратиться к любому руководителю и работнику </a:t>
            </a:r>
            <a:r>
              <a:rPr lang="ru-RU" sz="2000" dirty="0" smtClean="0"/>
              <a:t>Учреждения </a:t>
            </a:r>
            <a:r>
              <a:rPr lang="ru-RU" sz="2000" dirty="0"/>
              <a:t>и </a:t>
            </a:r>
            <a:r>
              <a:rPr lang="ru-RU" sz="2000" b="1" dirty="0"/>
              <a:t>задать вопросы</a:t>
            </a:r>
            <a:r>
              <a:rPr lang="ru-RU" sz="2000" dirty="0"/>
              <a:t> по нормативным документам в области противодействия </a:t>
            </a:r>
            <a:r>
              <a:rPr lang="ru-RU" sz="2000" dirty="0" smtClean="0"/>
              <a:t>коррупции:</a:t>
            </a:r>
          </a:p>
          <a:p>
            <a:pPr lvl="0" algn="just"/>
            <a:endParaRPr lang="ru-RU" sz="800" dirty="0"/>
          </a:p>
          <a:p>
            <a:pPr marL="342900" lvl="0" indent="-342900">
              <a:buAutoNum type="alphaLcParenR"/>
            </a:pP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На </a:t>
            </a:r>
            <a:r>
              <a:rPr lang="ru-RU" sz="2000" b="1" dirty="0"/>
              <a:t>кого распространяется Антикоррупционная политика</a:t>
            </a:r>
            <a:r>
              <a:rPr lang="ru-RU" sz="2000" b="1" dirty="0" smtClean="0"/>
              <a:t>?</a:t>
            </a:r>
          </a:p>
          <a:p>
            <a:pPr marL="342900" lvl="0" indent="-342900">
              <a:buAutoNum type="alphaLcParenR"/>
            </a:pPr>
            <a:endParaRPr lang="ru-RU" sz="800" b="1" dirty="0"/>
          </a:p>
          <a:p>
            <a:pPr lvl="0" indent="450850" algn="just"/>
            <a:r>
              <a:rPr lang="ru-RU" sz="2000" dirty="0" smtClean="0">
                <a:solidFill>
                  <a:prstClr val="black"/>
                </a:solidFill>
              </a:rPr>
              <a:t>Основным </a:t>
            </a:r>
            <a:r>
              <a:rPr lang="ru-RU" sz="2000" dirty="0">
                <a:solidFill>
                  <a:prstClr val="black"/>
                </a:solidFill>
              </a:rPr>
              <a:t>кругом лиц, подпадающим под действие Антикоррупционной политики, являются работники </a:t>
            </a:r>
            <a:r>
              <a:rPr lang="ru-RU" sz="2000" dirty="0" smtClean="0">
                <a:solidFill>
                  <a:prstClr val="black"/>
                </a:solidFill>
              </a:rPr>
              <a:t>ФКУ "Объединенная дирекция" Минстроя России, </a:t>
            </a:r>
            <a:r>
              <a:rPr lang="ru-RU" sz="2000" dirty="0">
                <a:solidFill>
                  <a:prstClr val="black"/>
                </a:solidFill>
              </a:rPr>
              <a:t>вне зависимости от занимаемой должности и выполняемых функций, а также партнеры и контрагенты </a:t>
            </a:r>
            <a:r>
              <a:rPr lang="ru-RU" sz="2000" dirty="0" smtClean="0">
                <a:solidFill>
                  <a:prstClr val="black"/>
                </a:solidFill>
              </a:rPr>
              <a:t>Учреждения, </a:t>
            </a:r>
            <a:r>
              <a:rPr lang="ru-RU" sz="2000" dirty="0">
                <a:solidFill>
                  <a:prstClr val="black"/>
                </a:solidFill>
              </a:rPr>
              <a:t>иные лица в силу взаимных обязательств между ними и </a:t>
            </a:r>
            <a:r>
              <a:rPr lang="ru-RU" sz="2000" dirty="0" smtClean="0">
                <a:solidFill>
                  <a:prstClr val="black"/>
                </a:solidFill>
              </a:rPr>
              <a:t>ФКУ "Объединенная дирекция" Минстроя России, </a:t>
            </a:r>
            <a:r>
              <a:rPr lang="ru-RU" sz="2000" dirty="0">
                <a:solidFill>
                  <a:prstClr val="black"/>
                </a:solidFill>
              </a:rPr>
              <a:t>в том числе, Антикоррупционных обязательств и иных антикоррупционных соглашений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71612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</a:rPr>
              <a:t>АНТИКОРРУПЦИОННЫЙ КОМПЛАЕНС </a:t>
            </a:r>
            <a:r>
              <a:rPr lang="ru-RU" sz="1600" i="1" dirty="0" smtClean="0"/>
              <a:t>–  обеспечение соответствия деятельности организации требованиям законодательства РФ, международного законодательства, а также создание в организации механизмов анализа, выявления и оценки рисков коррупционно опасных сфер деятельности и обеспечение комплексной защиты организации, т.е профилактика и предупреждение коррупции.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4273840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06" y="188640"/>
            <a:ext cx="8987733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u="sng" dirty="0">
                <a:latin typeface="Times New Roman"/>
                <a:ea typeface="Calibri"/>
                <a:cs typeface="Times New Roman"/>
              </a:rPr>
              <a:t>Что проверяет Прокуратура</a:t>
            </a:r>
            <a:r>
              <a:rPr lang="ru-RU" sz="3200" u="sng" dirty="0">
                <a:latin typeface="Times New Roman"/>
                <a:ea typeface="Calibri"/>
                <a:cs typeface="Times New Roman"/>
              </a:rPr>
              <a:t>?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07704" y="1034576"/>
            <a:ext cx="5400600" cy="517065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C0C0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4547" y="1034576"/>
            <a:ext cx="4857784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II.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Вопросы.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628800"/>
            <a:ext cx="8935535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 smtClean="0">
                <a:solidFill>
                  <a:srgbClr val="FF0000"/>
                </a:solidFill>
              </a:rPr>
              <a:t>b) </a:t>
            </a:r>
            <a:r>
              <a:rPr lang="ru-RU" sz="2400" b="1" dirty="0" smtClean="0"/>
              <a:t>Что </a:t>
            </a:r>
            <a:r>
              <a:rPr lang="ru-RU" sz="2400" b="1" dirty="0"/>
              <a:t>такое </a:t>
            </a:r>
            <a:r>
              <a:rPr lang="ru-RU" sz="2400" b="1" dirty="0" smtClean="0"/>
              <a:t>коррупция? </a:t>
            </a:r>
            <a:endParaRPr lang="ru-RU" sz="2400" dirty="0" smtClean="0"/>
          </a:p>
          <a:p>
            <a:pPr lvl="0" algn="just"/>
            <a:endParaRPr lang="ru-RU" dirty="0"/>
          </a:p>
          <a:p>
            <a:pPr lvl="0" algn="just"/>
            <a:endParaRPr lang="ru-RU" dirty="0" smtClean="0"/>
          </a:p>
          <a:p>
            <a:pPr lvl="0" algn="just"/>
            <a:endParaRPr lang="ru-RU" dirty="0"/>
          </a:p>
          <a:p>
            <a:pPr lvl="0" algn="just"/>
            <a:endParaRPr lang="ru-RU" dirty="0" smtClean="0"/>
          </a:p>
          <a:p>
            <a:endParaRPr lang="ru-RU" sz="1050" dirty="0">
              <a:solidFill>
                <a:srgbClr val="000000"/>
              </a:solidFill>
            </a:endParaRPr>
          </a:p>
          <a:p>
            <a:endParaRPr lang="ru-RU" sz="1050" dirty="0"/>
          </a:p>
          <a:p>
            <a:pPr lvl="0" algn="just"/>
            <a:endParaRPr lang="ru-RU" dirty="0" smtClean="0"/>
          </a:p>
          <a:p>
            <a:pPr lvl="0" algn="just"/>
            <a:endParaRPr lang="ru-RU" dirty="0"/>
          </a:p>
          <a:p>
            <a:pPr lvl="0" algn="just"/>
            <a:endParaRPr lang="ru-RU" dirty="0"/>
          </a:p>
          <a:p>
            <a:pPr lvl="0" algn="just"/>
            <a:endParaRPr lang="ru-RU" b="1" dirty="0" smtClean="0"/>
          </a:p>
          <a:p>
            <a:pPr lvl="0" algn="just"/>
            <a:endParaRPr lang="ru-RU" b="1" dirty="0" smtClean="0"/>
          </a:p>
          <a:p>
            <a:pPr lvl="0" algn="just"/>
            <a:r>
              <a:rPr lang="en-US" sz="2400" b="1" dirty="0" smtClean="0">
                <a:solidFill>
                  <a:srgbClr val="FF0000"/>
                </a:solidFill>
              </a:rPr>
              <a:t>c) </a:t>
            </a:r>
            <a:r>
              <a:rPr lang="ru-RU" sz="2400" b="1" dirty="0" smtClean="0"/>
              <a:t>Какова </a:t>
            </a:r>
            <a:r>
              <a:rPr lang="ru-RU" sz="2400" b="1" dirty="0"/>
              <a:t>цель </a:t>
            </a:r>
            <a:r>
              <a:rPr lang="ru-RU" sz="2400" b="1" dirty="0" smtClean="0"/>
              <a:t>Антикоррупционной </a:t>
            </a:r>
            <a:r>
              <a:rPr lang="ru-RU" sz="2400" b="1" dirty="0"/>
              <a:t>политики? </a:t>
            </a:r>
            <a:r>
              <a:rPr lang="ru-RU" b="1" dirty="0"/>
              <a:t>(</a:t>
            </a:r>
            <a:r>
              <a:rPr lang="ru-RU" sz="2000" dirty="0" smtClean="0"/>
              <a:t>разработка </a:t>
            </a:r>
            <a:r>
              <a:rPr lang="ru-RU" sz="2000" dirty="0"/>
              <a:t>и </a:t>
            </a:r>
            <a:r>
              <a:rPr lang="ru-RU" sz="2000" dirty="0" smtClean="0"/>
              <a:t>принятие </a:t>
            </a:r>
            <a:r>
              <a:rPr lang="ru-RU" sz="2000" dirty="0"/>
              <a:t>мер по предупреждению и противодействию коррупции: выявление и последующее устранение причин коррупции (профилактика коррупции); выявление, предупреждение и пресечение коррупционных и иных правонарушений; минимизация и (или) ликвидация последствий коррупционных и иных правонарушений)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184873"/>
            <a:ext cx="2068706" cy="20061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996633"/>
                </a:solidFill>
              </a:rPr>
              <a:t>КОРРУПЦИЯ </a:t>
            </a:r>
            <a:r>
              <a:rPr lang="ru-RU" dirty="0">
                <a:solidFill>
                  <a:srgbClr val="996633"/>
                </a:solidFill>
              </a:rPr>
              <a:t>(corruption)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–использование служебного положения в личных целях </a:t>
            </a:r>
          </a:p>
        </p:txBody>
      </p:sp>
      <p:sp>
        <p:nvSpPr>
          <p:cNvPr id="12" name="Выноска 3 (граница и черта) 11"/>
          <p:cNvSpPr/>
          <p:nvPr/>
        </p:nvSpPr>
        <p:spPr>
          <a:xfrm>
            <a:off x="3130872" y="2184873"/>
            <a:ext cx="3456383" cy="612648"/>
          </a:xfrm>
          <a:prstGeom prst="accentBorderCallout3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злоупотребление служебным положением</a:t>
            </a:r>
          </a:p>
        </p:txBody>
      </p:sp>
      <p:sp>
        <p:nvSpPr>
          <p:cNvPr id="13" name="Выноска 3 12"/>
          <p:cNvSpPr/>
          <p:nvPr/>
        </p:nvSpPr>
        <p:spPr>
          <a:xfrm>
            <a:off x="4981187" y="3103215"/>
            <a:ext cx="1636087" cy="612648"/>
          </a:xfrm>
          <a:prstGeom prst="borderCallout3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дача взятки</a:t>
            </a:r>
          </a:p>
        </p:txBody>
      </p:sp>
      <p:sp>
        <p:nvSpPr>
          <p:cNvPr id="14" name="Выноска 3 13"/>
          <p:cNvSpPr/>
          <p:nvPr/>
        </p:nvSpPr>
        <p:spPr>
          <a:xfrm>
            <a:off x="2843807" y="3569496"/>
            <a:ext cx="1384519" cy="781421"/>
          </a:xfrm>
          <a:prstGeom prst="borderCallout3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получение взятки</a:t>
            </a:r>
          </a:p>
        </p:txBody>
      </p:sp>
      <p:sp>
        <p:nvSpPr>
          <p:cNvPr id="15" name="Выноска 3 14"/>
          <p:cNvSpPr/>
          <p:nvPr/>
        </p:nvSpPr>
        <p:spPr>
          <a:xfrm>
            <a:off x="4926279" y="4148518"/>
            <a:ext cx="1745902" cy="612648"/>
          </a:xfrm>
          <a:prstGeom prst="borderCallout3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коммерческий подкуп</a:t>
            </a:r>
          </a:p>
        </p:txBody>
      </p:sp>
      <p:sp>
        <p:nvSpPr>
          <p:cNvPr id="18" name="Выноска 3 17"/>
          <p:cNvSpPr/>
          <p:nvPr/>
        </p:nvSpPr>
        <p:spPr>
          <a:xfrm>
            <a:off x="7179005" y="2126473"/>
            <a:ext cx="1754523" cy="2022045"/>
          </a:xfrm>
          <a:prstGeom prst="borderCallout3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иное незаконное использование физическим лицом своего должностного положения</a:t>
            </a:r>
          </a:p>
        </p:txBody>
      </p:sp>
    </p:spTree>
    <p:extLst>
      <p:ext uri="{BB962C8B-B14F-4D97-AF65-F5344CB8AC3E}">
        <p14:creationId xmlns:p14="http://schemas.microsoft.com/office/powerpoint/2010/main" val="1368023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06" y="188640"/>
            <a:ext cx="8987733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u="sng" dirty="0">
                <a:latin typeface="Times New Roman"/>
                <a:ea typeface="Calibri"/>
                <a:cs typeface="Times New Roman"/>
              </a:rPr>
              <a:t>Что проверяет Прокуратура</a:t>
            </a:r>
            <a:r>
              <a:rPr lang="ru-RU" sz="3200" u="sng" dirty="0">
                <a:latin typeface="Times New Roman"/>
                <a:ea typeface="Calibri"/>
                <a:cs typeface="Times New Roman"/>
              </a:rPr>
              <a:t>?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07704" y="1034576"/>
            <a:ext cx="5400600" cy="517065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C0C0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1" y="1034576"/>
            <a:ext cx="5072098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II.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Вопросы.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8465" y="1586052"/>
            <a:ext cx="8721253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d) </a:t>
            </a: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>О 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чем Антикоррупционная политика?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 </a:t>
            </a:r>
            <a:endParaRPr lang="ru-RU" sz="2200" dirty="0" smtClean="0"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ea typeface="Calibri"/>
                <a:cs typeface="Times New Roman"/>
              </a:rPr>
              <a:t>(</a:t>
            </a:r>
            <a:r>
              <a:rPr lang="ru-RU" sz="2400" dirty="0">
                <a:ea typeface="Calibri"/>
                <a:cs typeface="Times New Roman"/>
              </a:rPr>
              <a:t>Она содержит основные мероприятия и направления по противодействию коррупции </a:t>
            </a:r>
            <a:r>
              <a:rPr lang="ru-RU" sz="2400" dirty="0" smtClean="0">
                <a:ea typeface="Calibri"/>
                <a:cs typeface="Times New Roman"/>
              </a:rPr>
              <a:t>в Учреждении, и, </a:t>
            </a:r>
            <a:r>
              <a:rPr lang="ru-RU" sz="2400" dirty="0">
                <a:ea typeface="Calibri"/>
                <a:cs typeface="Times New Roman"/>
              </a:rPr>
              <a:t>в первую очередь – проверка деятельности </a:t>
            </a:r>
            <a:r>
              <a:rPr lang="ru-RU" sz="2400" dirty="0" smtClean="0">
                <a:ea typeface="Calibri"/>
                <a:cs typeface="Times New Roman"/>
              </a:rPr>
              <a:t>Учреждения </a:t>
            </a:r>
            <a:r>
              <a:rPr lang="ru-RU" sz="2400" dirty="0">
                <a:ea typeface="Calibri"/>
                <a:cs typeface="Times New Roman"/>
              </a:rPr>
              <a:t>на </a:t>
            </a:r>
            <a:r>
              <a:rPr lang="ru-RU" sz="2400" dirty="0" smtClean="0">
                <a:ea typeface="Calibri"/>
                <a:cs typeface="Times New Roman"/>
              </a:rPr>
              <a:t>соответствие </a:t>
            </a:r>
            <a:r>
              <a:rPr lang="ru-RU" sz="2400" dirty="0">
                <a:ea typeface="Calibri"/>
                <a:cs typeface="Times New Roman"/>
              </a:rPr>
              <a:t>Российскому законодательству. А также ответственность работников за коррупционные и иные правонарушения</a:t>
            </a:r>
            <a:r>
              <a:rPr lang="ru-RU" sz="2400" dirty="0" smtClean="0">
                <a:ea typeface="Calibri"/>
                <a:cs typeface="Times New Roman"/>
              </a:rPr>
              <a:t>).</a:t>
            </a:r>
            <a:endParaRPr lang="en-US" sz="2400" dirty="0" smtClean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US" sz="12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e) </a:t>
            </a: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>Как компания следует принципу нетерпимости к коррупции? Поддерживается ли данные принцип собственниками, органами управления?</a:t>
            </a:r>
            <a:endParaRPr lang="ru-RU" sz="22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7136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06" y="188640"/>
            <a:ext cx="8987733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u="sng" dirty="0">
                <a:latin typeface="Times New Roman"/>
                <a:ea typeface="Calibri"/>
                <a:cs typeface="Times New Roman"/>
              </a:rPr>
              <a:t>Что проверяет Прокуратура</a:t>
            </a:r>
            <a:r>
              <a:rPr lang="ru-RU" sz="3200" u="sng" dirty="0">
                <a:latin typeface="Times New Roman"/>
                <a:ea typeface="Calibri"/>
                <a:cs typeface="Times New Roman"/>
              </a:rPr>
              <a:t>?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07704" y="1034576"/>
            <a:ext cx="5400600" cy="517065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C0C0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1" y="1034576"/>
            <a:ext cx="507209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II.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Вопросы.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1916832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f) </a:t>
            </a:r>
            <a:r>
              <a:rPr lang="ru-RU" sz="2000" b="1" dirty="0" smtClean="0"/>
              <a:t>Что содержит документы о конфликте </a:t>
            </a:r>
            <a:r>
              <a:rPr lang="ru-RU" sz="2000" b="1" dirty="0"/>
              <a:t>интересов</a:t>
            </a:r>
            <a:r>
              <a:rPr lang="ru-RU" sz="2000" b="1" dirty="0" smtClean="0"/>
              <a:t>?</a:t>
            </a:r>
          </a:p>
          <a:p>
            <a:pPr lvl="0"/>
            <a:endParaRPr lang="ru-RU" sz="2000" b="1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u="sng" dirty="0"/>
              <a:t>понятие конфликта интересов</a:t>
            </a:r>
            <a:r>
              <a:rPr lang="ru-RU" sz="2000" dirty="0"/>
              <a:t>, субъекты конфликта интересов (противоречие между личной заинтересованностью руководителя/работника и правами и законными интересами </a:t>
            </a:r>
            <a:r>
              <a:rPr lang="ru-RU" sz="2000" dirty="0" smtClean="0"/>
              <a:t>Учреждения, </a:t>
            </a:r>
            <a:r>
              <a:rPr lang="ru-RU" sz="2000" dirty="0"/>
              <a:t>способное привести к причинению вреда интересам </a:t>
            </a:r>
            <a:r>
              <a:rPr lang="ru-RU" sz="2000" dirty="0" smtClean="0"/>
              <a:t>Учреждения);</a:t>
            </a:r>
            <a:endParaRPr lang="ru-RU" sz="20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причины и условия возникновения конфликта интересов;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процедуры выявления конфликта интересов и раскрытия информации о конфликте интересов (декларирование при приеме на работу и ежегодное декларирование);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меры по предупреждению конфликта интересов;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порядок и формы урегулирования конфликта интересов;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ответственность за </a:t>
            </a:r>
            <a:r>
              <a:rPr lang="ru-RU" sz="2000" dirty="0" smtClean="0"/>
              <a:t>нарушения.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84363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C00FF"/>
                </a:solidFill>
              </a:rPr>
              <a:t>Позиция </a:t>
            </a:r>
            <a:r>
              <a:rPr lang="en-US" sz="3200" b="1" dirty="0" smtClean="0">
                <a:solidFill>
                  <a:srgbClr val="CC00FF"/>
                </a:solidFill>
              </a:rPr>
              <a:t>Transparensy</a:t>
            </a:r>
            <a:r>
              <a:rPr lang="ru-RU" sz="3200" b="1" dirty="0" smtClean="0">
                <a:solidFill>
                  <a:srgbClr val="CC00FF"/>
                </a:solidFill>
              </a:rPr>
              <a:t> </a:t>
            </a:r>
            <a:r>
              <a:rPr lang="en-US" sz="3200" b="1" dirty="0" smtClean="0">
                <a:solidFill>
                  <a:srgbClr val="CC00FF"/>
                </a:solidFill>
              </a:rPr>
              <a:t>International</a:t>
            </a:r>
            <a:endParaRPr lang="ru-RU" sz="3200" b="1" dirty="0">
              <a:solidFill>
                <a:srgbClr val="CC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206" y="1124744"/>
            <a:ext cx="830625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163794"/>
                </a:solidFill>
                <a:latin typeface="Arial,Bold"/>
              </a:rPr>
              <a:t>Транспэренси </a:t>
            </a:r>
            <a:r>
              <a:rPr lang="ru-RU" sz="2400" b="1" dirty="0">
                <a:solidFill>
                  <a:srgbClr val="163794"/>
                </a:solidFill>
                <a:latin typeface="Arial,Bold"/>
              </a:rPr>
              <a:t>Интернешнл (ТИ) – </a:t>
            </a:r>
            <a:endParaRPr lang="ru-RU" sz="2400" b="1" dirty="0" smtClean="0">
              <a:solidFill>
                <a:srgbClr val="163794"/>
              </a:solidFill>
              <a:latin typeface="Arial,Bold"/>
            </a:endParaRPr>
          </a:p>
          <a:p>
            <a:pPr algn="just"/>
            <a:endParaRPr lang="ru-RU" sz="2400" b="1" dirty="0" smtClean="0">
              <a:solidFill>
                <a:srgbClr val="163794"/>
              </a:solidFill>
              <a:latin typeface="Arial,Bold"/>
            </a:endParaRPr>
          </a:p>
          <a:p>
            <a:pPr algn="just"/>
            <a:r>
              <a:rPr lang="ru-RU" sz="2400" dirty="0" smtClean="0">
                <a:solidFill>
                  <a:srgbClr val="163794"/>
                </a:solidFill>
                <a:latin typeface="Arial"/>
              </a:rPr>
              <a:t>Это всемирная </a:t>
            </a:r>
            <a:r>
              <a:rPr lang="ru-RU" sz="2400" dirty="0">
                <a:solidFill>
                  <a:srgbClr val="163794"/>
                </a:solidFill>
                <a:latin typeface="Arial"/>
              </a:rPr>
              <a:t>организация гражданского </a:t>
            </a:r>
            <a:r>
              <a:rPr lang="ru-RU" sz="2400" dirty="0" smtClean="0">
                <a:solidFill>
                  <a:srgbClr val="163794"/>
                </a:solidFill>
                <a:latin typeface="Arial"/>
              </a:rPr>
              <a:t>Учреждения,</a:t>
            </a:r>
            <a:endParaRPr lang="ru-RU" sz="2400" dirty="0">
              <a:solidFill>
                <a:srgbClr val="163794"/>
              </a:solidFill>
              <a:latin typeface="Arial"/>
            </a:endParaRPr>
          </a:p>
          <a:p>
            <a:pPr algn="just"/>
            <a:r>
              <a:rPr lang="ru-RU" sz="2400" dirty="0">
                <a:solidFill>
                  <a:srgbClr val="163794"/>
                </a:solidFill>
                <a:latin typeface="Arial"/>
              </a:rPr>
              <a:t>ведущая борьбу с коррупцией. </a:t>
            </a:r>
            <a:r>
              <a:rPr lang="ru-RU" sz="2400" dirty="0" smtClean="0">
                <a:solidFill>
                  <a:srgbClr val="163794"/>
                </a:solidFill>
                <a:latin typeface="Arial"/>
              </a:rPr>
              <a:t>Деятельность осуществляется через </a:t>
            </a:r>
            <a:r>
              <a:rPr lang="ru-RU" sz="2400" dirty="0">
                <a:solidFill>
                  <a:srgbClr val="163794"/>
                </a:solidFill>
                <a:latin typeface="Arial"/>
              </a:rPr>
              <a:t>более </a:t>
            </a:r>
            <a:r>
              <a:rPr lang="ru-RU" sz="2400" dirty="0" smtClean="0">
                <a:solidFill>
                  <a:srgbClr val="163794"/>
                </a:solidFill>
                <a:latin typeface="Arial"/>
              </a:rPr>
              <a:t>90 национальных </a:t>
            </a:r>
            <a:r>
              <a:rPr lang="ru-RU" sz="2400" dirty="0">
                <a:solidFill>
                  <a:srgbClr val="163794"/>
                </a:solidFill>
                <a:latin typeface="Arial"/>
              </a:rPr>
              <a:t>отделений по </a:t>
            </a:r>
            <a:r>
              <a:rPr lang="ru-RU" sz="2400" dirty="0" smtClean="0">
                <a:solidFill>
                  <a:srgbClr val="163794"/>
                </a:solidFill>
                <a:latin typeface="Arial"/>
              </a:rPr>
              <a:t>всему миру </a:t>
            </a:r>
            <a:r>
              <a:rPr lang="ru-RU" sz="2400" dirty="0">
                <a:solidFill>
                  <a:srgbClr val="163794"/>
                </a:solidFill>
                <a:latin typeface="Arial"/>
              </a:rPr>
              <a:t>и международный секретариат</a:t>
            </a:r>
            <a:r>
              <a:rPr lang="ru-RU" sz="2400" dirty="0" smtClean="0">
                <a:solidFill>
                  <a:srgbClr val="163794"/>
                </a:solidFill>
                <a:latin typeface="Arial"/>
              </a:rPr>
              <a:t>, располагающийся </a:t>
            </a:r>
            <a:r>
              <a:rPr lang="ru-RU" sz="2400" dirty="0">
                <a:solidFill>
                  <a:srgbClr val="163794"/>
                </a:solidFill>
                <a:latin typeface="Arial"/>
              </a:rPr>
              <a:t>в </a:t>
            </a:r>
            <a:r>
              <a:rPr lang="ru-RU" sz="2400" dirty="0" smtClean="0">
                <a:solidFill>
                  <a:srgbClr val="163794"/>
                </a:solidFill>
                <a:latin typeface="Arial"/>
              </a:rPr>
              <a:t>Берлине.</a:t>
            </a:r>
          </a:p>
          <a:p>
            <a:pPr algn="just"/>
            <a:endParaRPr lang="ru-RU" sz="1000" dirty="0" smtClean="0">
              <a:solidFill>
                <a:srgbClr val="163794"/>
              </a:solidFill>
              <a:latin typeface="Arial"/>
            </a:endParaRPr>
          </a:p>
          <a:p>
            <a:pPr algn="just"/>
            <a:r>
              <a:rPr lang="ru-RU" sz="2400" dirty="0" smtClean="0">
                <a:solidFill>
                  <a:srgbClr val="163794"/>
                </a:solidFill>
                <a:latin typeface="Arial"/>
              </a:rPr>
              <a:t>ТИ поднимает уровень </a:t>
            </a:r>
            <a:r>
              <a:rPr lang="ru-RU" sz="2400" dirty="0">
                <a:solidFill>
                  <a:srgbClr val="163794"/>
                </a:solidFill>
                <a:latin typeface="Arial"/>
              </a:rPr>
              <a:t>осведомленности о </a:t>
            </a:r>
            <a:r>
              <a:rPr lang="ru-RU" sz="2400" dirty="0" smtClean="0">
                <a:solidFill>
                  <a:srgbClr val="163794"/>
                </a:solidFill>
                <a:latin typeface="Arial"/>
              </a:rPr>
              <a:t>разрушительных последствиях </a:t>
            </a:r>
            <a:r>
              <a:rPr lang="ru-RU" sz="2400" dirty="0">
                <a:solidFill>
                  <a:srgbClr val="163794"/>
                </a:solidFill>
                <a:latin typeface="Arial"/>
              </a:rPr>
              <a:t>коррупции и ведет работу </a:t>
            </a:r>
            <a:r>
              <a:rPr lang="ru-RU" sz="2400" dirty="0" smtClean="0">
                <a:solidFill>
                  <a:srgbClr val="163794"/>
                </a:solidFill>
                <a:latin typeface="Arial"/>
              </a:rPr>
              <a:t>со своими </a:t>
            </a:r>
            <a:r>
              <a:rPr lang="ru-RU" sz="2400" dirty="0">
                <a:solidFill>
                  <a:srgbClr val="163794"/>
                </a:solidFill>
                <a:latin typeface="Arial"/>
              </a:rPr>
              <a:t>партнерами в правительствах, </a:t>
            </a:r>
            <a:r>
              <a:rPr lang="ru-RU" sz="2400" dirty="0" smtClean="0">
                <a:solidFill>
                  <a:srgbClr val="163794"/>
                </a:solidFill>
                <a:latin typeface="Arial"/>
              </a:rPr>
              <a:t>деловых кругах </a:t>
            </a:r>
            <a:r>
              <a:rPr lang="ru-RU" sz="2400" dirty="0">
                <a:solidFill>
                  <a:srgbClr val="163794"/>
                </a:solidFill>
                <a:latin typeface="Arial"/>
              </a:rPr>
              <a:t>и гражданском </a:t>
            </a:r>
            <a:r>
              <a:rPr lang="ru-RU" sz="2400" dirty="0" smtClean="0">
                <a:solidFill>
                  <a:srgbClr val="163794"/>
                </a:solidFill>
                <a:latin typeface="Arial"/>
              </a:rPr>
              <a:t>Учреждении </a:t>
            </a:r>
            <a:r>
              <a:rPr lang="ru-RU" sz="2400" dirty="0">
                <a:solidFill>
                  <a:srgbClr val="163794"/>
                </a:solidFill>
                <a:latin typeface="Arial"/>
              </a:rPr>
              <a:t>по разработке </a:t>
            </a:r>
            <a:r>
              <a:rPr lang="ru-RU" sz="2400" dirty="0" smtClean="0">
                <a:solidFill>
                  <a:srgbClr val="163794"/>
                </a:solidFill>
                <a:latin typeface="Arial"/>
              </a:rPr>
              <a:t>и применению </a:t>
            </a:r>
            <a:r>
              <a:rPr lang="ru-RU" sz="2400" dirty="0">
                <a:solidFill>
                  <a:srgbClr val="163794"/>
                </a:solidFill>
                <a:latin typeface="Arial"/>
              </a:rPr>
              <a:t>эффективных мер </a:t>
            </a:r>
            <a:r>
              <a:rPr lang="ru-RU" sz="2400" dirty="0" smtClean="0">
                <a:solidFill>
                  <a:srgbClr val="163794"/>
                </a:solidFill>
                <a:latin typeface="Arial"/>
              </a:rPr>
              <a:t>по противостоянию </a:t>
            </a:r>
            <a:r>
              <a:rPr lang="ru-RU" sz="2400" dirty="0">
                <a:solidFill>
                  <a:srgbClr val="163794"/>
                </a:solidFill>
                <a:latin typeface="Arial"/>
              </a:rPr>
              <a:t>этому явлению</a:t>
            </a:r>
            <a:r>
              <a:rPr lang="ru-RU" sz="2400" dirty="0" smtClean="0">
                <a:solidFill>
                  <a:srgbClr val="163794"/>
                </a:solidFill>
                <a:latin typeface="Arial"/>
              </a:rPr>
              <a:t>.</a:t>
            </a:r>
          </a:p>
          <a:p>
            <a:pPr algn="just"/>
            <a:endParaRPr lang="ru-RU" sz="1000" dirty="0">
              <a:solidFill>
                <a:srgbClr val="163794"/>
              </a:solidFill>
              <a:latin typeface="Arial"/>
            </a:endParaRPr>
          </a:p>
          <a:p>
            <a:pPr algn="r"/>
            <a:r>
              <a:rPr lang="en-US" sz="1400" dirty="0">
                <a:solidFill>
                  <a:srgbClr val="163794"/>
                </a:solidFill>
                <a:latin typeface="Arial"/>
              </a:rPr>
              <a:t>http://www.transparency.org.ru/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06" y="188640"/>
            <a:ext cx="8987733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u="sng" dirty="0">
                <a:latin typeface="Times New Roman"/>
                <a:ea typeface="Calibri"/>
                <a:cs typeface="Times New Roman"/>
              </a:rPr>
              <a:t>Что проверяет Прокуратура</a:t>
            </a:r>
            <a:r>
              <a:rPr lang="ru-RU" sz="3200" u="sng" dirty="0">
                <a:latin typeface="Times New Roman"/>
                <a:ea typeface="Calibri"/>
                <a:cs typeface="Times New Roman"/>
              </a:rPr>
              <a:t>?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07704" y="1034576"/>
            <a:ext cx="5400600" cy="517065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C0C0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09" y="1034576"/>
            <a:ext cx="4929222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II.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Вопросы.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571612"/>
            <a:ext cx="885831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400050" algn="just"/>
            <a:r>
              <a:rPr lang="en-US" b="1" dirty="0" smtClean="0">
                <a:solidFill>
                  <a:srgbClr val="FF0000"/>
                </a:solidFill>
              </a:rPr>
              <a:t>g)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Проводится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ли проверка наличия антикоррупционных требований во внутренних документах контрагентов и их соответствия антикоррупционным требованиям, принятым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в Учреждении?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</a:p>
          <a:p>
            <a:pPr marL="400050" lvl="0" indent="-400050" algn="just">
              <a:buAutoNum type="romanLcParenR"/>
            </a:pPr>
            <a:endParaRPr lang="en-US" sz="800" dirty="0" smtClean="0">
              <a:latin typeface="Times New Roman"/>
              <a:ea typeface="Calibri"/>
              <a:cs typeface="Times New Roman"/>
            </a:endParaRPr>
          </a:p>
          <a:p>
            <a:pPr lvl="0" algn="just"/>
            <a:r>
              <a:rPr lang="ru-RU" dirty="0" smtClean="0">
                <a:ea typeface="Calibri"/>
                <a:cs typeface="Times New Roman"/>
              </a:rPr>
              <a:t>В </a:t>
            </a:r>
            <a:r>
              <a:rPr lang="ru-RU" dirty="0">
                <a:ea typeface="Calibri"/>
                <a:cs typeface="Times New Roman"/>
              </a:rPr>
              <a:t>соответствии с требованиями АКП </a:t>
            </a:r>
            <a:r>
              <a:rPr lang="ru-RU" dirty="0" smtClean="0">
                <a:ea typeface="Calibri"/>
                <a:cs typeface="Times New Roman"/>
              </a:rPr>
              <a:t>в Учреждении должны быть закреплены </a:t>
            </a:r>
            <a:r>
              <a:rPr lang="ru-RU" dirty="0">
                <a:ea typeface="Calibri"/>
                <a:cs typeface="Times New Roman"/>
              </a:rPr>
              <a:t>основные требования к участникам закупки, контрагентам </a:t>
            </a:r>
            <a:r>
              <a:rPr lang="ru-RU" dirty="0" smtClean="0">
                <a:ea typeface="Calibri"/>
                <a:cs typeface="Times New Roman"/>
              </a:rPr>
              <a:t>Учреждения </a:t>
            </a:r>
            <a:r>
              <a:rPr lang="ru-RU" dirty="0">
                <a:ea typeface="Calibri"/>
                <a:cs typeface="Times New Roman"/>
              </a:rPr>
              <a:t>по </a:t>
            </a:r>
            <a:r>
              <a:rPr lang="ru-RU" dirty="0" smtClean="0">
                <a:ea typeface="Calibri"/>
                <a:cs typeface="Times New Roman"/>
              </a:rPr>
              <a:t>АКП, которые прилагаются к конкурсной документации. </a:t>
            </a:r>
            <a:r>
              <a:rPr lang="ru-RU" dirty="0">
                <a:ea typeface="Calibri"/>
                <a:cs typeface="Times New Roman"/>
              </a:rPr>
              <a:t>Проверка исполнения данных требований начинается с момента согласования Технического </a:t>
            </a:r>
            <a:r>
              <a:rPr lang="ru-RU" dirty="0" smtClean="0">
                <a:ea typeface="Calibri"/>
                <a:cs typeface="Times New Roman"/>
              </a:rPr>
              <a:t>задания. Согласование </a:t>
            </a:r>
            <a:r>
              <a:rPr lang="ru-RU" dirty="0">
                <a:ea typeface="Calibri"/>
                <a:cs typeface="Times New Roman"/>
              </a:rPr>
              <a:t>с </a:t>
            </a:r>
            <a:r>
              <a:rPr lang="ru-RU" dirty="0" smtClean="0">
                <a:ea typeface="Calibri"/>
                <a:cs typeface="Times New Roman"/>
              </a:rPr>
              <a:t>профильными службами </a:t>
            </a:r>
            <a:r>
              <a:rPr lang="ru-RU" dirty="0">
                <a:ea typeface="Calibri"/>
                <a:cs typeface="Times New Roman"/>
              </a:rPr>
              <a:t>происходит на этапе экспертного заключения по закупке и на этапе согласования договоров</a:t>
            </a:r>
            <a:r>
              <a:rPr lang="ru-RU" dirty="0" smtClean="0">
                <a:ea typeface="Calibri"/>
                <a:cs typeface="Times New Roman"/>
              </a:rPr>
              <a:t>).</a:t>
            </a:r>
          </a:p>
          <a:p>
            <a:pPr lvl="0" algn="just"/>
            <a:endParaRPr lang="ru-RU" sz="800" dirty="0">
              <a:ea typeface="Calibri"/>
              <a:cs typeface="Times New Roman"/>
            </a:endParaRPr>
          </a:p>
          <a:p>
            <a:pPr lvl="0" algn="just"/>
            <a:r>
              <a:rPr lang="en-US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h)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Что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содержит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документ о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деловых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подарках?</a:t>
            </a:r>
          </a:p>
          <a:p>
            <a:pPr lvl="0" algn="just"/>
            <a:endParaRPr lang="ru-RU" sz="800" b="1" dirty="0" smtClean="0">
              <a:latin typeface="Times New Roman"/>
              <a:ea typeface="Calibri"/>
              <a:cs typeface="Times New Roman"/>
            </a:endParaRPr>
          </a:p>
          <a:p>
            <a:pPr lvl="0" algn="just"/>
            <a:r>
              <a:rPr lang="ru-RU" dirty="0" smtClean="0">
                <a:ea typeface="Calibri"/>
                <a:cs typeface="Times New Roman"/>
              </a:rPr>
              <a:t>Его функция заключается в разграничении понятия «</a:t>
            </a:r>
            <a:r>
              <a:rPr lang="ru-RU" dirty="0" smtClean="0">
                <a:solidFill>
                  <a:srgbClr val="FF0000"/>
                </a:solidFill>
                <a:ea typeface="Calibri"/>
                <a:cs typeface="Times New Roman"/>
              </a:rPr>
              <a:t>подарок</a:t>
            </a:r>
            <a:r>
              <a:rPr lang="ru-RU" dirty="0" smtClean="0">
                <a:ea typeface="Calibri"/>
                <a:cs typeface="Times New Roman"/>
              </a:rPr>
              <a:t>» и «</a:t>
            </a:r>
            <a:r>
              <a:rPr lang="ru-RU" dirty="0" smtClean="0">
                <a:solidFill>
                  <a:srgbClr val="FF0000"/>
                </a:solidFill>
                <a:ea typeface="Calibri"/>
                <a:cs typeface="Times New Roman"/>
              </a:rPr>
              <a:t>взятка</a:t>
            </a:r>
            <a:r>
              <a:rPr lang="ru-RU" dirty="0" smtClean="0">
                <a:ea typeface="Calibri"/>
                <a:cs typeface="Times New Roman"/>
              </a:rPr>
              <a:t>»/ «</a:t>
            </a:r>
            <a:r>
              <a:rPr lang="ru-RU" dirty="0" smtClean="0">
                <a:solidFill>
                  <a:srgbClr val="FF0000"/>
                </a:solidFill>
                <a:ea typeface="Calibri"/>
                <a:cs typeface="Times New Roman"/>
              </a:rPr>
              <a:t>откат</a:t>
            </a:r>
            <a:r>
              <a:rPr lang="ru-RU" dirty="0" smtClean="0">
                <a:ea typeface="Calibri"/>
                <a:cs typeface="Times New Roman"/>
              </a:rPr>
              <a:t>». Антикоррупционная политика не запрещает дарения/принятие подарков, но накладывает ограничения их стоимости, внедряет процедуры по осуществлению контроля.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686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06" y="188640"/>
            <a:ext cx="8987733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u="sng" dirty="0">
                <a:latin typeface="Times New Roman"/>
                <a:ea typeface="Calibri"/>
                <a:cs typeface="Times New Roman"/>
              </a:rPr>
              <a:t>Что проверяет Прокуратура</a:t>
            </a:r>
            <a:r>
              <a:rPr lang="ru-RU" sz="3200" u="sng" dirty="0">
                <a:latin typeface="Times New Roman"/>
                <a:ea typeface="Calibri"/>
                <a:cs typeface="Times New Roman"/>
              </a:rPr>
              <a:t>?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07704" y="1034576"/>
            <a:ext cx="5400600" cy="517065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C0C0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1" y="1034576"/>
            <a:ext cx="5000660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II.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Вопросы.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502688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Какие в Учреждении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принимаются меры контроля за платежами, в том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числе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признаками повышенного коррупционного риска? </a:t>
            </a:r>
          </a:p>
          <a:p>
            <a:pPr marL="342900" lvl="0" indent="-342900" algn="just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чем заключаются правила взаимодействия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работников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третьими лицами, какими документами они утверждены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Учреждении?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r>
              <a:rPr lang="ru-RU" dirty="0"/>
              <a:t>По линии </a:t>
            </a:r>
            <a:r>
              <a:rPr lang="ru-RU" dirty="0" smtClean="0"/>
              <a:t>взаимодействия со СМИ и общественностью должен быть документ, который содержит </a:t>
            </a:r>
            <a:r>
              <a:rPr lang="ru-RU" dirty="0"/>
              <a:t>правила публичных выступлений (кто может выступать в СМИ , на какие темы, с кем это должно быть согласовано и т.д.). О взаимодействии с правоохранительными органами говорится в АКП </a:t>
            </a:r>
            <a:r>
              <a:rPr lang="ru-RU" dirty="0" smtClean="0"/>
              <a:t>и иных документах. </a:t>
            </a:r>
            <a:r>
              <a:rPr lang="ru-RU" dirty="0"/>
              <a:t>О взаимодействии с госслужащими: АКП, Положение о конфликте интересов, Кодекс корпоративной </a:t>
            </a:r>
            <a:r>
              <a:rPr lang="ru-RU" dirty="0" smtClean="0"/>
              <a:t>этики и т.д.).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859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137" y="188640"/>
            <a:ext cx="8987733" cy="622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u="sng" dirty="0" smtClean="0">
                <a:latin typeface="Times New Roman"/>
                <a:ea typeface="Calibri"/>
                <a:cs typeface="Times New Roman"/>
              </a:rPr>
              <a:t>ИТОГИ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8794" y="1000108"/>
            <a:ext cx="5400600" cy="51706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C0C0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1000108"/>
            <a:ext cx="428700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Эффективность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мероприятий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643050"/>
            <a:ext cx="842968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Данная презентация носит ознакомительный характер. Сегодня мы с Вами посмотрели только основные направления Антикоррупционной деятельности Учреждения. Все это будет реализовано не за один год. Более подробно позволят ознакомиться нормативные документы, которые разработаны в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Учреждении. 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953625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/>
              <a:buChar char="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Создать эффективный правовой механизм по профилактике и противодействию коррупции;</a:t>
            </a:r>
          </a:p>
          <a:p>
            <a:pPr marL="342900" lvl="0" indent="-342900" algn="just">
              <a:buFont typeface="Wingdings"/>
              <a:buChar char=""/>
            </a:pPr>
            <a:endParaRPr lang="ru-RU" sz="600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buFont typeface="Wingdings"/>
              <a:buChar char="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Обеспечить внутренний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контроль финансовой деятельности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Учреждения;</a:t>
            </a:r>
          </a:p>
          <a:p>
            <a:pPr marL="342900" lvl="0" indent="-342900" algn="just">
              <a:buFont typeface="Wingdings"/>
              <a:buChar char=""/>
            </a:pPr>
            <a:endParaRPr lang="ru-RU" sz="600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buFont typeface="Wingdings"/>
              <a:buChar char="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Построить взаимодействие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 партнерами и контрагентами с учетом принципов антикоррупционной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политики;</a:t>
            </a:r>
          </a:p>
          <a:p>
            <a:pPr marL="342900" lvl="0" indent="-342900" algn="just">
              <a:buFont typeface="Wingdings"/>
              <a:buChar char=""/>
            </a:pPr>
            <a:endParaRPr lang="ru-RU" sz="6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buFont typeface="Wingdings"/>
              <a:buChar char="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Сформировать в коллективе единые позитивные поведенческие установки, корпоративный дух;</a:t>
            </a:r>
            <a:endParaRPr lang="ru-RU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buFont typeface="Wingdings"/>
              <a:buChar char=""/>
            </a:pPr>
            <a:endParaRPr lang="ru-RU" sz="6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buFont typeface="Wingdings"/>
              <a:buChar char="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Минимизировать репутационные и финансовые риски;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996952"/>
            <a:ext cx="8429684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Необходимо отметить, что реализуя все вышеперечисленные направления, мы создадим действенную систему профилактики и предупреждения коррупции, которая, в свою очередь, позволит в Учреждении: 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4641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137" y="188640"/>
            <a:ext cx="8987733" cy="622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u="sng" dirty="0" smtClean="0">
                <a:latin typeface="Times New Roman"/>
                <a:ea typeface="Calibri"/>
                <a:cs typeface="Times New Roman"/>
              </a:rPr>
              <a:t>ИТОГИ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79712" y="1124744"/>
            <a:ext cx="5400600" cy="51706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C0C0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5117" y="1034576"/>
            <a:ext cx="428700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Эффективность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мероприятий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668887"/>
            <a:ext cx="8814347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spcAft>
                <a:spcPts val="600"/>
              </a:spcAft>
              <a:buFont typeface="Wingdings"/>
              <a:buChar char="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Не допускать заключение сделок и возникновения ситуаций, в которых личные интересы руководителя/работника могут вступить в конфликт или войти в противоречие с интересами Учреждения. Прозрачные и открытые процедуры закупок;</a:t>
            </a:r>
            <a:endParaRPr lang="ru-RU" dirty="0" smtClean="0">
              <a:ea typeface="Calibri"/>
              <a:cs typeface="Times New Roman"/>
            </a:endParaRPr>
          </a:p>
          <a:p>
            <a:pPr marL="266700" lvl="0" indent="-266700" algn="just">
              <a:spcAft>
                <a:spcPts val="600"/>
              </a:spcAft>
              <a:buFont typeface="Wingdings"/>
              <a:buChar char="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Повысить имидж, укрепить авторитет Учреждения, доверие к нему </a:t>
            </a:r>
            <a:r>
              <a:rPr lang="ru-RU" smtClean="0">
                <a:latin typeface="Times New Roman"/>
                <a:ea typeface="Calibri"/>
                <a:cs typeface="Times New Roman"/>
              </a:rPr>
              <a:t>потенциальных </a:t>
            </a:r>
            <a:r>
              <a:rPr lang="ru-RU" smtClean="0">
                <a:latin typeface="Times New Roman"/>
                <a:ea typeface="Calibri"/>
                <a:cs typeface="Times New Roman"/>
              </a:rPr>
              <a:t>контрагентов 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других заинтересованных лиц как благонадежного, добросовестного партнера; </a:t>
            </a:r>
          </a:p>
          <a:p>
            <a:pPr marL="266700" indent="-266700" algn="just">
              <a:spcAft>
                <a:spcPts val="600"/>
              </a:spcAft>
              <a:buFont typeface="Wingdings"/>
              <a:buChar char="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Способствовать развитию открытых и доверительных отношений государства, организаций и граждан с Учреждением; </a:t>
            </a:r>
          </a:p>
          <a:p>
            <a:pPr marL="266700" lvl="0" indent="-266700" algn="just">
              <a:spcAft>
                <a:spcPts val="600"/>
              </a:spcAft>
              <a:buFont typeface="Wingdings"/>
              <a:buChar char="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Снизить риски выявления нарушений со стороны Прокуратуры, Федеральной антимонопольной службы, и, как следствие, сведение к минимуму применения штрафных санкций по отношению к Предприятию;</a:t>
            </a:r>
          </a:p>
          <a:p>
            <a:pPr marL="266700" lvl="0" indent="-266700" algn="just">
              <a:spcAft>
                <a:spcPts val="600"/>
              </a:spcAft>
              <a:buFont typeface="Wingdings"/>
              <a:buChar char="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Снизить риски привлечения работников Учреждения к уголовной, административной ответственности за коррупционные правонарушения и др. мошеннические действия;</a:t>
            </a:r>
          </a:p>
          <a:p>
            <a:pPr marL="266700" indent="-266700" algn="just">
              <a:spcAft>
                <a:spcPts val="6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многие другие.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2101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3568" y="5013176"/>
            <a:ext cx="7772400" cy="12160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48464" y="6525344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84387"/>
            <a:ext cx="7811144" cy="20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25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267" y="2332"/>
            <a:ext cx="8987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C00FF"/>
                </a:solidFill>
              </a:rPr>
              <a:t>Индекс восприятия коррупции в разных странах мира по данным </a:t>
            </a:r>
            <a:r>
              <a:rPr lang="ru-RU" sz="2800" dirty="0" err="1" smtClean="0">
                <a:solidFill>
                  <a:srgbClr val="CC00FF"/>
                </a:solidFill>
              </a:rPr>
              <a:t>Transparency</a:t>
            </a:r>
            <a:r>
              <a:rPr lang="ru-RU" sz="2800" dirty="0" smtClean="0">
                <a:solidFill>
                  <a:srgbClr val="CC00FF"/>
                </a:solidFill>
              </a:rPr>
              <a:t> </a:t>
            </a:r>
            <a:r>
              <a:rPr lang="ru-RU" sz="2800" dirty="0" err="1" smtClean="0">
                <a:solidFill>
                  <a:srgbClr val="CC00FF"/>
                </a:solidFill>
              </a:rPr>
              <a:t>International</a:t>
            </a:r>
            <a:r>
              <a:rPr lang="ru-RU" sz="2800" dirty="0" smtClean="0">
                <a:solidFill>
                  <a:srgbClr val="CC00FF"/>
                </a:solidFill>
              </a:rPr>
              <a:t>:</a:t>
            </a:r>
            <a:endParaRPr lang="ru-RU" sz="2800" dirty="0">
              <a:solidFill>
                <a:srgbClr val="CC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8072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Россия набрала в 2017 29 баллов из 100 и заняла </a:t>
            </a:r>
            <a:r>
              <a:rPr lang="ru-RU" sz="1400" b="1" dirty="0" smtClean="0"/>
              <a:t>135-е место из 180 </a:t>
            </a:r>
            <a:r>
              <a:rPr lang="ru-RU" sz="1400" dirty="0" smtClean="0"/>
              <a:t>(</a:t>
            </a:r>
            <a:r>
              <a:rPr lang="ru-RU" sz="1400" dirty="0" smtClean="0">
                <a:solidFill>
                  <a:srgbClr val="000000"/>
                </a:solidFill>
              </a:rPr>
              <a:t>поделив его с Нигерией, Ливаном, Кыргызстаном, Ираном и Камеруном), в 2018 – 28 баллов и 138 место, в 2019 – 28 баллов и 137 место, в 2020 г – </a:t>
            </a:r>
            <a:r>
              <a:rPr lang="ru-RU" sz="1400" b="1" dirty="0" smtClean="0">
                <a:solidFill>
                  <a:srgbClr val="000000"/>
                </a:solidFill>
              </a:rPr>
              <a:t>30 баллов и 129 место </a:t>
            </a:r>
            <a:r>
              <a:rPr lang="ru-RU" sz="1400" dirty="0" smtClean="0"/>
              <a:t> в Индексе восприятия коррупции (ИВК, </a:t>
            </a:r>
            <a:r>
              <a:rPr lang="ru-RU" sz="1400" dirty="0" err="1" smtClean="0"/>
              <a:t>Corruption</a:t>
            </a:r>
            <a:r>
              <a:rPr lang="ru-RU" sz="1400" dirty="0" smtClean="0"/>
              <a:t> </a:t>
            </a:r>
            <a:r>
              <a:rPr lang="ru-RU" sz="1400" dirty="0" err="1" smtClean="0"/>
              <a:t>perception</a:t>
            </a:r>
            <a:r>
              <a:rPr lang="ru-RU" sz="1400" dirty="0" smtClean="0"/>
              <a:t> </a:t>
            </a:r>
            <a:r>
              <a:rPr lang="ru-RU" sz="1400" dirty="0" err="1" smtClean="0"/>
              <a:t>index</a:t>
            </a:r>
            <a:r>
              <a:rPr lang="ru-RU" sz="1400" dirty="0" smtClean="0"/>
              <a:t>), составленном международным движением </a:t>
            </a:r>
            <a:r>
              <a:rPr lang="ru-RU" sz="1400" dirty="0" err="1" smtClean="0"/>
              <a:t>Transparency</a:t>
            </a:r>
            <a:r>
              <a:rPr lang="ru-RU" sz="1400" dirty="0" smtClean="0"/>
              <a:t> </a:t>
            </a:r>
            <a:r>
              <a:rPr lang="ru-RU" sz="1400" dirty="0" err="1" smtClean="0"/>
              <a:t>International</a:t>
            </a:r>
            <a:r>
              <a:rPr lang="ru-RU" sz="1400" dirty="0" smtClean="0"/>
              <a:t>. Уже который год подряд Россия набирает в ИВК 28 -30 баллов, т.е. ее положение в индексе остается стабильным, а изменения места связаны с переменами в других странах и с включением или исключением некоторых стран из индекса.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67" y="2452648"/>
            <a:ext cx="8843599" cy="421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34120"/>
            <a:ext cx="8460431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6267" y="214290"/>
            <a:ext cx="8987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C00FF"/>
                </a:solidFill>
              </a:rPr>
              <a:t>Картина опроса в России: </a:t>
            </a:r>
            <a:endParaRPr lang="ru-RU" sz="2800" b="1" dirty="0">
              <a:solidFill>
                <a:srgbClr val="CC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530" y="1010955"/>
            <a:ext cx="8987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ОПРОС </a:t>
            </a:r>
            <a:r>
              <a:rPr lang="ru-RU" dirty="0" smtClean="0">
                <a:solidFill>
                  <a:srgbClr val="000000"/>
                </a:solidFill>
              </a:rPr>
              <a:t>- Сталкивались </a:t>
            </a:r>
            <a:r>
              <a:rPr lang="ru-RU" dirty="0">
                <a:solidFill>
                  <a:srgbClr val="000000"/>
                </a:solidFill>
              </a:rPr>
              <a:t>ли Вы лично за последние год-два с тем, что какое-нибудь должностное лицо просило или ожидало от Вас неофициальную плату за свою работу?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Закон США о коррупции за рубежом (</a:t>
            </a:r>
            <a:r>
              <a:rPr lang="en-US" sz="2800" b="1" dirty="0" err="1">
                <a:solidFill>
                  <a:schemeClr val="bg1"/>
                </a:solidFill>
              </a:rPr>
              <a:t>ForeignCorruptPracticesAct</a:t>
            </a:r>
            <a:r>
              <a:rPr lang="en-US" sz="2800" b="1" dirty="0">
                <a:solidFill>
                  <a:schemeClr val="bg1"/>
                </a:solidFill>
              </a:rPr>
              <a:t>), FCPA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643182"/>
            <a:ext cx="842968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CC"/>
                </a:solidFill>
              </a:rPr>
              <a:t>Под действия </a:t>
            </a:r>
            <a:r>
              <a:rPr lang="en-US" sz="2000" dirty="0" smtClean="0">
                <a:solidFill>
                  <a:srgbClr val="0000CC"/>
                </a:solidFill>
              </a:rPr>
              <a:t>FCPA</a:t>
            </a:r>
            <a:r>
              <a:rPr lang="ru-RU" sz="2000" dirty="0" smtClean="0">
                <a:solidFill>
                  <a:srgbClr val="0000CC"/>
                </a:solidFill>
              </a:rPr>
              <a:t> попадают:</a:t>
            </a:r>
          </a:p>
          <a:p>
            <a:endParaRPr lang="ru-RU" sz="800" dirty="0">
              <a:solidFill>
                <a:srgbClr val="000000"/>
              </a:solidFill>
            </a:endParaRPr>
          </a:p>
          <a:p>
            <a:r>
              <a:rPr lang="ru-RU" sz="2200" b="1" dirty="0"/>
              <a:t>Отечественные компании США</a:t>
            </a:r>
            <a:r>
              <a:rPr lang="ru-RU" sz="2200" dirty="0" smtClean="0"/>
              <a:t>–</a:t>
            </a:r>
          </a:p>
          <a:p>
            <a:pPr marL="361950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американские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граждане (подданные или резиденты), либо любая корпорация, ведущая бизнес в США или зарегистрированная в соответствии с американским законодательством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200" b="1" dirty="0" smtClean="0"/>
              <a:t>Неамериканские </a:t>
            </a:r>
            <a:r>
              <a:rPr lang="ru-RU" sz="2200" b="1" dirty="0"/>
              <a:t>компании</a:t>
            </a:r>
            <a:r>
              <a:rPr lang="ru-RU" sz="2200" dirty="0"/>
              <a:t>, </a:t>
            </a:r>
            <a:r>
              <a:rPr lang="ru-RU" sz="2200" dirty="0" smtClean="0"/>
              <a:t>  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они</a:t>
            </a:r>
            <a:r>
              <a:rPr lang="ru-RU" sz="22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осуществляют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на территории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США;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их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акции котируются на американских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биржах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они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действуют от имени американской компании в связи с незаконной выплатой иностранному должностному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лицу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4282" y="1000108"/>
            <a:ext cx="864399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Особенно «мощно» борьбой с коррупцией занимаются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США и Великобритания.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этих странах самые строгие законодательства в этой области, самые большие штрафные санкции, которые касаются не только этих стран, но и все страны, которые ратифицировали конвенции о борьбе с коррупцией.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D6D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Закон Великобритании «О взяточничестве» (BRIBERY ACT):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071546"/>
            <a:ext cx="8568952" cy="5301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dirty="0">
              <a:solidFill>
                <a:srgbClr val="000000"/>
              </a:solidFill>
            </a:endParaRPr>
          </a:p>
          <a:p>
            <a:r>
              <a:rPr lang="ru-RU" sz="2000" dirty="0"/>
              <a:t>Вступил в силу 1 июня 2011 </a:t>
            </a:r>
            <a:r>
              <a:rPr lang="ru-RU" sz="2000" dirty="0" smtClean="0"/>
              <a:t>года</a:t>
            </a:r>
          </a:p>
          <a:p>
            <a:endParaRPr lang="ru-RU" sz="2000" dirty="0"/>
          </a:p>
          <a:p>
            <a:r>
              <a:rPr lang="ru-RU" sz="2000" dirty="0"/>
              <a:t>В соответствии с законом, наказуемыми признаются следующие действия: </a:t>
            </a:r>
            <a:endParaRPr lang="ru-RU" sz="2000" dirty="0" smtClean="0"/>
          </a:p>
          <a:p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/>
              </a:rPr>
              <a:t>Предложение </a:t>
            </a:r>
            <a:r>
              <a:rPr lang="ru-RU" sz="2400" dirty="0">
                <a:latin typeface="Arial"/>
              </a:rPr>
              <a:t>или дача взятки;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/>
              </a:rPr>
              <a:t>Вымогательство </a:t>
            </a:r>
            <a:r>
              <a:rPr lang="ru-RU" sz="2400" dirty="0">
                <a:latin typeface="Arial"/>
              </a:rPr>
              <a:t>или получение взятки;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Подкуп </a:t>
            </a:r>
            <a:r>
              <a:rPr lang="ru-RU" sz="2400" dirty="0"/>
              <a:t>иностранного должностного лица (ответственность за данное деяние установлена особо в целях соблюдения требований конвенции ОЭСР «О противодействии подкупу иностранных должностных лиц при осуществлении международной коммерческой деятельности» от 1999 г.);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Неисполнение 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организацией обязанности по 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принятию 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мер для противодействия взяточничеству 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06" y="188640"/>
            <a:ext cx="8987733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Санкции согласно Положению об учете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68760"/>
            <a:ext cx="8208912" cy="4378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dirty="0">
              <a:solidFill>
                <a:srgbClr val="00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/>
              </a:rPr>
              <a:t> Компания </a:t>
            </a:r>
            <a:r>
              <a:rPr lang="ru-RU" sz="2400" dirty="0">
                <a:latin typeface="Arial"/>
              </a:rPr>
              <a:t>может быть оштрафована на сумму до </a:t>
            </a:r>
            <a:r>
              <a:rPr lang="ru-RU" sz="2400" dirty="0" smtClean="0">
                <a:latin typeface="Arial"/>
              </a:rPr>
              <a:t>    </a:t>
            </a:r>
            <a:r>
              <a:rPr lang="ru-RU" sz="2400" dirty="0" smtClean="0"/>
              <a:t>25 000 000 долларов </a:t>
            </a:r>
            <a:r>
              <a:rPr lang="ru-RU" sz="2400" dirty="0"/>
              <a:t>США</a:t>
            </a:r>
            <a:r>
              <a:rPr lang="ru-RU" sz="24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/>
              </a:rPr>
              <a:t> Физическое </a:t>
            </a:r>
            <a:r>
              <a:rPr lang="ru-RU" sz="2400" dirty="0">
                <a:latin typeface="Arial"/>
              </a:rPr>
              <a:t>лицо может быть оштрафовано на сумму </a:t>
            </a:r>
            <a:r>
              <a:rPr lang="ru-RU" sz="2400" dirty="0" smtClean="0">
                <a:latin typeface="Arial"/>
              </a:rPr>
              <a:t>до </a:t>
            </a:r>
            <a:r>
              <a:rPr lang="ru-RU" sz="2400" dirty="0" smtClean="0"/>
              <a:t>5 000 000 </a:t>
            </a:r>
            <a:r>
              <a:rPr lang="ru-RU" sz="2400" dirty="0"/>
              <a:t>долларов США и/или приговорено к сроку тюремного заключения до 20лет</a:t>
            </a:r>
            <a:r>
              <a:rPr lang="ru-RU" sz="24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/>
              </a:rPr>
              <a:t> Штрафы</a:t>
            </a:r>
            <a:r>
              <a:rPr lang="ru-RU" sz="2400" dirty="0">
                <a:latin typeface="Arial"/>
              </a:rPr>
              <a:t>, наложенные на руководителей</a:t>
            </a:r>
            <a:r>
              <a:rPr lang="ru-RU" sz="2400" dirty="0"/>
              <a:t>, директоров, </a:t>
            </a:r>
            <a:r>
              <a:rPr lang="ru-RU" sz="2400" dirty="0" smtClean="0"/>
              <a:t>работников, </a:t>
            </a:r>
            <a:r>
              <a:rPr lang="ru-RU" sz="2400" dirty="0"/>
              <a:t>акционеров или агентов не могут выплачиваться прямо или косвенно другими компаниями (например, через договор страхования или другие договоры). </a:t>
            </a:r>
          </a:p>
        </p:txBody>
      </p:sp>
    </p:spTree>
    <p:extLst>
      <p:ext uri="{BB962C8B-B14F-4D97-AF65-F5344CB8AC3E}">
        <p14:creationId xmlns:p14="http://schemas.microsoft.com/office/powerpoint/2010/main" val="2138694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06" y="188640"/>
            <a:ext cx="8987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Привлекались</a:t>
            </a:r>
            <a:endParaRPr lang="ru-RU" sz="3200" b="1" u="sng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21" y="1196752"/>
            <a:ext cx="872886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1955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1D4576"/>
      </a:accent1>
      <a:accent2>
        <a:srgbClr val="6597D8"/>
      </a:accent2>
      <a:accent3>
        <a:srgbClr val="FFC000"/>
      </a:accent3>
      <a:accent4>
        <a:srgbClr val="DCE8F6"/>
      </a:accent4>
      <a:accent5>
        <a:srgbClr val="1F497D"/>
      </a:accent5>
      <a:accent6>
        <a:srgbClr val="938953"/>
      </a:accent6>
      <a:hlink>
        <a:srgbClr val="0000FF"/>
      </a:hlink>
      <a:folHlink>
        <a:srgbClr val="800080"/>
      </a:folHlink>
    </a:clrScheme>
    <a:fontScheme name="4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20257</TotalTime>
  <Words>3036</Words>
  <Application>Microsoft Office PowerPoint</Application>
  <PresentationFormat>Экран (4:3)</PresentationFormat>
  <Paragraphs>244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Тема Office</vt:lpstr>
      <vt:lpstr>4_Office Theme</vt:lpstr>
      <vt:lpstr>35_Тема Office</vt:lpstr>
      <vt:lpstr>37_Тема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основных направлениях деятельности</dc:title>
  <dc:creator>Дьяченко Никита Александрович</dc:creator>
  <cp:lastModifiedBy>Веклич Ирина Владимировна</cp:lastModifiedBy>
  <cp:revision>1258</cp:revision>
  <cp:lastPrinted>2015-02-13T07:57:00Z</cp:lastPrinted>
  <dcterms:created xsi:type="dcterms:W3CDTF">2013-08-09T09:52:24Z</dcterms:created>
  <dcterms:modified xsi:type="dcterms:W3CDTF">2021-12-20T10:00:46Z</dcterms:modified>
</cp:coreProperties>
</file>