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tags/tag4.xml" ContentType="application/vnd.openxmlformats-officedocument.presentationml.tags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5.xml" ContentType="application/vnd.openxmlformats-officedocument.drawingml.chartshapes+xml"/>
  <Override PartName="/ppt/charts/chart9.xml" ContentType="application/vnd.openxmlformats-officedocument.drawingml.chart+xml"/>
  <Override PartName="/ppt/drawings/drawing6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10.xml" ContentType="application/vnd.openxmlformats-officedocument.drawingml.chart+xml"/>
  <Override PartName="/ppt/drawings/drawing7.xml" ContentType="application/vnd.openxmlformats-officedocument.drawingml.chartshapes+xml"/>
  <Override PartName="/ppt/charts/chart11.xml" ContentType="application/vnd.openxmlformats-officedocument.drawingml.chart+xml"/>
  <Override PartName="/ppt/drawings/drawing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11" r:id="rId3"/>
    <p:sldId id="308" r:id="rId4"/>
    <p:sldId id="310" r:id="rId5"/>
    <p:sldId id="297" r:id="rId6"/>
    <p:sldId id="319" r:id="rId7"/>
    <p:sldId id="298" r:id="rId8"/>
    <p:sldId id="312" r:id="rId9"/>
    <p:sldId id="313" r:id="rId10"/>
    <p:sldId id="299" r:id="rId11"/>
    <p:sldId id="300" r:id="rId12"/>
    <p:sldId id="316" r:id="rId13"/>
    <p:sldId id="307" r:id="rId14"/>
    <p:sldId id="320" r:id="rId15"/>
    <p:sldId id="285" r:id="rId16"/>
  </p:sldIdLst>
  <p:sldSz cx="9144000" cy="6858000" type="screen4x3"/>
  <p:notesSz cx="6815138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C2F0"/>
    <a:srgbClr val="C4A0E8"/>
    <a:srgbClr val="C498D6"/>
    <a:srgbClr val="FBBDCD"/>
    <a:srgbClr val="0066FF"/>
    <a:srgbClr val="3333CC"/>
    <a:srgbClr val="6666FF"/>
    <a:srgbClr val="EDE2F6"/>
    <a:srgbClr val="FDFECA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6402" autoAdjust="0"/>
  </p:normalViewPr>
  <p:slideViewPr>
    <p:cSldViewPr>
      <p:cViewPr varScale="1">
        <p:scale>
          <a:sx n="73" d="100"/>
          <a:sy n="73" d="100"/>
        </p:scale>
        <p:origin x="-1493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283" y="-101"/>
      </p:cViewPr>
      <p:guideLst>
        <p:guide orient="horz" pos="3131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  <c:spPr>
        <a:solidFill>
          <a:srgbClr val="FFFF00"/>
        </a:solidFill>
      </c:spPr>
    </c:floor>
    <c:sideWall>
      <c:thickness val="0"/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6231081700539336E-3"/>
          <c:y val="2.5161677942216951E-3"/>
          <c:w val="0.96793285594529899"/>
          <c:h val="0.8509628980618316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>
                <a:solidFill>
                  <a:prstClr val="black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prstClr val="black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prstClr val="black"/>
                </a:solidFill>
              </a:ln>
            </c:spPr>
          </c:dPt>
          <c:dLbls>
            <c:dLbl>
              <c:idx val="0"/>
              <c:layout>
                <c:manualLayout>
                  <c:x val="2.3045763510206856E-2"/>
                  <c:y val="-3.8578459983319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118539629664667E-2"/>
                  <c:y val="-4.33584453057641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836901501302432E-2"/>
                  <c:y val="-5.3482907220011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5270488770301891E-2"/>
                  <c:y val="-4.5465996735886957E-2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1800" b="1" i="0" u="none" strike="noStrike" kern="1200" baseline="0">
                      <a:solidFill>
                        <a:prstClr val="black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477915676954168E-2"/>
                  <c:y val="-4.9681490788973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УВ</c:v>
                </c:pt>
                <c:pt idx="1">
                  <c:v>МЧ</c:v>
                </c:pt>
                <c:pt idx="2">
                  <c:v>ВП</c:v>
                </c:pt>
                <c:pt idx="3">
                  <c:v>ПС</c:v>
                </c:pt>
                <c:pt idx="4">
                  <c:v>ТО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1890810.4</c:v>
                </c:pt>
                <c:pt idx="1">
                  <c:v>3107866</c:v>
                </c:pt>
                <c:pt idx="2">
                  <c:v>3775639.6</c:v>
                </c:pt>
                <c:pt idx="3">
                  <c:v>5582811.7999999998</c:v>
                </c:pt>
                <c:pt idx="4">
                  <c:v>509375.9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100973952"/>
        <c:axId val="100975744"/>
        <c:axId val="0"/>
      </c:bar3DChart>
      <c:catAx>
        <c:axId val="1009739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0975744"/>
        <c:crosses val="autoZero"/>
        <c:auto val="1"/>
        <c:lblAlgn val="ctr"/>
        <c:lblOffset val="100"/>
        <c:noMultiLvlLbl val="0"/>
      </c:catAx>
      <c:valAx>
        <c:axId val="100975744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009739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183146566886724"/>
          <c:y val="7.692619389322039E-2"/>
          <c:w val="0.53186208366749865"/>
          <c:h val="0.8961352087211009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  <a:ln w="19050">
              <a:solidFill>
                <a:schemeClr val="accent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33CC"/>
              </a:solidFill>
              <a:ln w="19050">
                <a:solidFill>
                  <a:schemeClr val="accent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2865FC"/>
              </a:solidFill>
              <a:ln w="19050">
                <a:solidFill>
                  <a:schemeClr val="accent1"/>
                </a:solidFill>
              </a:ln>
            </c:spPr>
          </c:dPt>
          <c:dLbls>
            <c:dLbl>
              <c:idx val="3"/>
              <c:layout>
                <c:manualLayout>
                  <c:x val="-9.3419860583908096E-2"/>
                  <c:y val="-3.549833884515114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9.8947030858849261E-2"/>
                  <c:y val="-1.26903888985885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8.2924057929704656E-2"/>
                  <c:y val="-8.8194158031147229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10152434093730764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9.8669127282104002E-2"/>
                  <c:y val="1.15074732944436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0.11128629679666414"/>
                  <c:y val="2.79951257620415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2017 (октябрь)</c:v>
                </c:pt>
                <c:pt idx="1">
                  <c:v>2018 (октябрь)</c:v>
                </c:pt>
                <c:pt idx="4">
                  <c:v>Республика Бурятия</c:v>
                </c:pt>
                <c:pt idx="5">
                  <c:v>Сахалинская область</c:v>
                </c:pt>
                <c:pt idx="6">
                  <c:v>Томская область</c:v>
                </c:pt>
                <c:pt idx="7">
                  <c:v>Республика Тыва</c:v>
                </c:pt>
                <c:pt idx="8">
                  <c:v>Челябинская область</c:v>
                </c:pt>
                <c:pt idx="10">
                  <c:v>Остаток от выдачи                             за 9 месяцев:</c:v>
                </c:pt>
                <c:pt idx="11">
                  <c:v>Приказ 640/пр</c:v>
                </c:pt>
                <c:pt idx="12">
                  <c:v>Незаявленный остаток</c:v>
                </c:pt>
              </c:strCache>
            </c:strRef>
          </c:cat>
          <c:val>
            <c:numRef>
              <c:f>Лист1!$B$2:$B$14</c:f>
              <c:numCache>
                <c:formatCode>0.0%</c:formatCode>
                <c:ptCount val="13"/>
                <c:pt idx="0">
                  <c:v>0.93899999999999995</c:v>
                </c:pt>
                <c:pt idx="1">
                  <c:v>0.90700000000000003</c:v>
                </c:pt>
                <c:pt idx="4">
                  <c:v>0.54400000000000004</c:v>
                </c:pt>
                <c:pt idx="5">
                  <c:v>0.59099999999999997</c:v>
                </c:pt>
                <c:pt idx="6">
                  <c:v>0.747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100805632"/>
        <c:axId val="100807424"/>
      </c:barChart>
      <c:catAx>
        <c:axId val="100805632"/>
        <c:scaling>
          <c:orientation val="maxMin"/>
        </c:scaling>
        <c:delete val="0"/>
        <c:axPos val="l"/>
        <c:majorGridlines>
          <c:spPr>
            <a:ln>
              <a:solidFill>
                <a:schemeClr val="tx1"/>
              </a:solidFill>
            </a:ln>
          </c:spPr>
        </c:majorGridlines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0807424"/>
        <c:crosses val="autoZero"/>
        <c:auto val="1"/>
        <c:lblAlgn val="ctr"/>
        <c:lblOffset val="100"/>
        <c:noMultiLvlLbl val="0"/>
      </c:catAx>
      <c:valAx>
        <c:axId val="100807424"/>
        <c:scaling>
          <c:orientation val="minMax"/>
        </c:scaling>
        <c:delete val="0"/>
        <c:axPos val="t"/>
        <c:numFmt formatCode="0%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0805632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534120734908136E-2"/>
          <c:y val="0.2612713818681312"/>
          <c:w val="0.89153890989236462"/>
          <c:h val="0.6173484735199247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выдано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c:spPr>
          <c:invertIfNegative val="0"/>
          <c:dPt>
            <c:idx val="5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 w="19050"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2.8183881787832557E-2"/>
                  <c:y val="-1.62801814813253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729231890316313E-2"/>
                  <c:y val="-9.26575519596383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087324109425655E-2"/>
                  <c:y val="-7.67788673453335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132874015748034E-2"/>
                  <c:y val="-1.1416498219172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4207812830734888E-2"/>
                  <c:y val="-1.62801814813253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6197725284339455E-2"/>
                  <c:y val="-1.5053885451393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0185067526416003E-16"/>
                  <c:y val="-2.5810144707861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2500000000000001E-2"/>
                  <c:y val="-2.1508453923218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56/пр</c:v>
                </c:pt>
                <c:pt idx="1">
                  <c:v>208/пр</c:v>
                </c:pt>
                <c:pt idx="2">
                  <c:v>431/пр</c:v>
                </c:pt>
                <c:pt idx="4">
                  <c:v>2018</c:v>
                </c:pt>
                <c:pt idx="5">
                  <c:v>2017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0.55300000000000005</c:v>
                </c:pt>
                <c:pt idx="1">
                  <c:v>0.90700000000000003</c:v>
                </c:pt>
                <c:pt idx="2">
                  <c:v>0.93799999999999994</c:v>
                </c:pt>
                <c:pt idx="4">
                  <c:v>0.93799999999999994</c:v>
                </c:pt>
                <c:pt idx="5">
                  <c:v>0.94199999999999995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оплачено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c:spPr>
          <c:invertIfNegative val="0"/>
          <c:dPt>
            <c:idx val="5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3.7037037037037014E-2"/>
                  <c:y val="-1.6280242366232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950617283950615E-2"/>
                  <c:y val="-1.0853494910821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745625546806649E-2"/>
                  <c:y val="-1.7305175380977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16054243219598E-2"/>
                  <c:y val="-1.41296077946273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7777777777777776E-2"/>
                  <c:y val="-2.61377272906500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dLbl>
              <c:idx val="6"/>
              <c:layout>
                <c:manualLayout>
                  <c:x val="2.8737204724409455E-2"/>
                  <c:y val="-1.7204758830094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2420825790598427E-2"/>
                  <c:y val="-2.3656310553677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56/пр</c:v>
                </c:pt>
                <c:pt idx="1">
                  <c:v>208/пр</c:v>
                </c:pt>
                <c:pt idx="2">
                  <c:v>431/пр</c:v>
                </c:pt>
                <c:pt idx="4">
                  <c:v>2018</c:v>
                </c:pt>
                <c:pt idx="5">
                  <c:v>2017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4" formatCode="0.0%">
                  <c:v>0.77100000000000002</c:v>
                </c:pt>
                <c:pt idx="5" formatCode="0.0%">
                  <c:v>0.83899999999999997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68"/>
        <c:shape val="box"/>
        <c:axId val="112067328"/>
        <c:axId val="112068864"/>
        <c:axId val="0"/>
      </c:bar3DChart>
      <c:catAx>
        <c:axId val="11206732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19050">
            <a:solidFill>
              <a:srgbClr val="00B0F0"/>
            </a:solidFill>
          </a:ln>
        </c:spPr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2068864"/>
        <c:crosses val="autoZero"/>
        <c:auto val="1"/>
        <c:lblAlgn val="ctr"/>
        <c:lblOffset val="100"/>
        <c:noMultiLvlLbl val="0"/>
      </c:catAx>
      <c:valAx>
        <c:axId val="112068864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spPr>
          <a:noFill/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20673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81289871649365"/>
          <c:y val="7.69270075630855E-2"/>
          <c:w val="0.84094410045663703"/>
          <c:h val="0.6625664567481207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выдано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c:spPr>
          <c:invertIfNegative val="0"/>
          <c:dPt>
            <c:idx val="7"/>
            <c:invertIfNegative val="0"/>
            <c:bubble3D val="0"/>
            <c:spPr>
              <a:solidFill>
                <a:srgbClr val="C00000"/>
              </a:solidFill>
              <a:ln w="19050"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1.6940637167326803E-2"/>
                  <c:y val="-1.85413904404835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92</a:t>
                    </a:r>
                    <a:r>
                      <a:rPr lang="en-US" sz="1600" dirty="0" smtClean="0"/>
                      <a:t>,</a:t>
                    </a:r>
                    <a:r>
                      <a:rPr lang="ru-RU" sz="1600" dirty="0" smtClean="0"/>
                      <a:t>6</a:t>
                    </a:r>
                    <a:r>
                      <a:rPr lang="en-US" sz="1600" dirty="0" smtClean="0"/>
                      <a:t>%</a:t>
                    </a:r>
                    <a:r>
                      <a:rPr lang="ru-RU" sz="1600" dirty="0" smtClean="0"/>
                      <a:t> </a:t>
                    </a:r>
                    <a:endParaRPr lang="en-US" dirty="0">
                      <a:solidFill>
                        <a:srgbClr val="C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458923901476855E-2"/>
                  <c:y val="-1.3788000369617075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74,9</a:t>
                    </a:r>
                    <a:r>
                      <a:rPr lang="en-US" sz="1600" dirty="0" smtClean="0"/>
                      <a:t>%</a:t>
                    </a:r>
                    <a:endParaRPr lang="en-US" dirty="0">
                      <a:solidFill>
                        <a:srgbClr val="C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843973150654854E-2"/>
                  <c:y val="-1.446135872035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267920663053468E-2"/>
                  <c:y val="-1.5938758930410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937482847333744E-2"/>
                  <c:y val="-7.2356645621399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2308822612363128E-2"/>
                  <c:y val="-1.7204758830094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4054009430204023E-2"/>
                  <c:y val="-2.5810170987086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0932449923067524E-2"/>
                  <c:y val="-2.82919113495778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УВ</c:v>
                </c:pt>
                <c:pt idx="1">
                  <c:v>МЧ</c:v>
                </c:pt>
                <c:pt idx="2">
                  <c:v>ВП</c:v>
                </c:pt>
                <c:pt idx="3">
                  <c:v>ПС</c:v>
                </c:pt>
                <c:pt idx="4">
                  <c:v>ТО</c:v>
                </c:pt>
                <c:pt idx="6">
                  <c:v>2018</c:v>
                </c:pt>
                <c:pt idx="7">
                  <c:v>2017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0.92600000000000005</c:v>
                </c:pt>
                <c:pt idx="1">
                  <c:v>0.749</c:v>
                </c:pt>
                <c:pt idx="2">
                  <c:v>0.95799999999999996</c:v>
                </c:pt>
                <c:pt idx="3">
                  <c:v>0.90700000000000003</c:v>
                </c:pt>
                <c:pt idx="4">
                  <c:v>0.93799999999999994</c:v>
                </c:pt>
                <c:pt idx="6">
                  <c:v>0.89100000000000001</c:v>
                </c:pt>
                <c:pt idx="7">
                  <c:v>0.91200000000000003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оплачено</c:v>
                </c:pt>
              </c:strCache>
            </c:strRef>
          </c:tx>
          <c:spPr>
            <a:solidFill>
              <a:srgbClr val="EDE2F6"/>
            </a:solidFill>
            <a:ln w="19050">
              <a:solidFill>
                <a:schemeClr val="tx1"/>
              </a:solidFill>
            </a:ln>
          </c:spPr>
          <c:invertIfNegative val="0"/>
          <c:dPt>
            <c:idx val="7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2.7199148873634206E-2"/>
                  <c:y val="-1.62802452648148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923599589929549E-2"/>
                  <c:y val="-1.3114642018878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745625546806649E-2"/>
                  <c:y val="-1.7305175380977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160542432195976E-2"/>
                  <c:y val="-1.41296077946273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3333333333333333E-2"/>
                  <c:y val="-1.68430560431035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dLbl>
              <c:idx val="6"/>
              <c:layout>
                <c:manualLayout>
                  <c:x val="2.8737204724409448E-2"/>
                  <c:y val="-1.7204758830094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2420825790598427E-2"/>
                  <c:y val="-2.3656310553677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5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УВ</c:v>
                </c:pt>
                <c:pt idx="1">
                  <c:v>МЧ</c:v>
                </c:pt>
                <c:pt idx="2">
                  <c:v>ВП</c:v>
                </c:pt>
                <c:pt idx="3">
                  <c:v>ПС</c:v>
                </c:pt>
                <c:pt idx="4">
                  <c:v>ТО</c:v>
                </c:pt>
                <c:pt idx="6">
                  <c:v>2018</c:v>
                </c:pt>
                <c:pt idx="7">
                  <c:v>2017</c:v>
                </c:pt>
              </c:strCache>
            </c:strRef>
          </c:cat>
          <c:val>
            <c:numRef>
              <c:f>Лист1!$C$2:$C$9</c:f>
              <c:numCache>
                <c:formatCode>0.0%</c:formatCode>
                <c:ptCount val="8"/>
                <c:pt idx="0">
                  <c:v>0.78</c:v>
                </c:pt>
                <c:pt idx="1">
                  <c:v>0.52300000000000002</c:v>
                </c:pt>
                <c:pt idx="2">
                  <c:v>0.64900000000000002</c:v>
                </c:pt>
                <c:pt idx="3">
                  <c:v>0.67800000000000005</c:v>
                </c:pt>
                <c:pt idx="4">
                  <c:v>0.77100000000000002</c:v>
                </c:pt>
                <c:pt idx="6">
                  <c:v>0.65400000000000003</c:v>
                </c:pt>
                <c:pt idx="7">
                  <c:v>0.75600000000000001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2146944"/>
        <c:axId val="32148480"/>
        <c:axId val="0"/>
      </c:bar3DChart>
      <c:catAx>
        <c:axId val="3214694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19050">
            <a:solidFill>
              <a:srgbClr val="00B0F0"/>
            </a:solidFill>
          </a:ln>
        </c:spPr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2148480"/>
        <c:crosses val="autoZero"/>
        <c:auto val="1"/>
        <c:lblAlgn val="ctr"/>
        <c:lblOffset val="100"/>
        <c:noMultiLvlLbl val="0"/>
      </c:catAx>
      <c:valAx>
        <c:axId val="32148480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spPr>
          <a:noFill/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214694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76276058773223598"/>
          <c:y val="0.85376390760070597"/>
          <c:w val="0.12761727554574251"/>
          <c:h val="8.3951335170617647E-2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5034120734908139E-2"/>
          <c:y val="0.16370293140915729"/>
          <c:w val="0.89153890989236462"/>
          <c:h val="0.6550481484497944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выдано</c:v>
                </c:pt>
              </c:strCache>
            </c:strRef>
          </c:tx>
          <c:spPr>
            <a:solidFill>
              <a:srgbClr val="3399FF"/>
            </a:solidFill>
            <a:ln w="19050">
              <a:solidFill>
                <a:schemeClr val="tx1"/>
              </a:solidFill>
            </a:ln>
          </c:spPr>
          <c:invertIfNegative val="0"/>
          <c:dPt>
            <c:idx val="5"/>
            <c:invertIfNegative val="0"/>
            <c:bubble3D val="0"/>
            <c:spPr>
              <a:solidFill>
                <a:srgbClr val="0070C0"/>
              </a:solidFill>
              <a:ln w="19050">
                <a:solidFill>
                  <a:schemeClr val="tx1"/>
                </a:solidFill>
              </a:ln>
            </c:spPr>
          </c:dPt>
          <c:dPt>
            <c:idx val="7"/>
            <c:invertIfNegative val="0"/>
            <c:bubble3D val="0"/>
          </c:dPt>
          <c:dLbls>
            <c:dLbl>
              <c:idx val="0"/>
              <c:layout>
                <c:manualLayout>
                  <c:x val="3.0961614173228347E-2"/>
                  <c:y val="-4.3679968731060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506999125109362E-2"/>
                  <c:y val="-1.93575448272935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420494313210852E-2"/>
                  <c:y val="-1.41303767959347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132874015748034E-2"/>
                  <c:y val="-1.1416498219172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4300087489063884E-3"/>
                  <c:y val="-2.7034602360341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230883639545057E-2"/>
                  <c:y val="-2.4054717767794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0185067526416003E-16"/>
                  <c:y val="-2.5810144707861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2500000000000001E-2"/>
                  <c:y val="-2.1508453923218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 rtl="0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56/пр</c:v>
                </c:pt>
                <c:pt idx="1">
                  <c:v>208/пр</c:v>
                </c:pt>
                <c:pt idx="2">
                  <c:v>431/пр</c:v>
                </c:pt>
                <c:pt idx="4">
                  <c:v>2018</c:v>
                </c:pt>
                <c:pt idx="5">
                  <c:v>2017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0.67300000000000004</c:v>
                </c:pt>
                <c:pt idx="1">
                  <c:v>0.92600000000000005</c:v>
                </c:pt>
                <c:pt idx="2">
                  <c:v>0.92600000000000005</c:v>
                </c:pt>
                <c:pt idx="4">
                  <c:v>0.92600000000000005</c:v>
                </c:pt>
                <c:pt idx="5">
                  <c:v>0.68500000000000005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оплачено</c:v>
                </c:pt>
              </c:strCache>
            </c:strRef>
          </c:tx>
          <c:spPr>
            <a:solidFill>
              <a:srgbClr val="DBEDFD"/>
            </a:solidFill>
            <a:ln w="19050">
              <a:solidFill>
                <a:schemeClr val="tx1"/>
              </a:solidFill>
            </a:ln>
          </c:spPr>
          <c:invertIfNegative val="0"/>
          <c:dPt>
            <c:idx val="5"/>
            <c:invertIfNegative val="0"/>
            <c:bubble3D val="0"/>
            <c:spPr>
              <a:solidFill>
                <a:srgbClr val="66CCFF"/>
              </a:solidFill>
              <a:ln w="19050">
                <a:solidFill>
                  <a:schemeClr val="tx1"/>
                </a:solidFill>
              </a:ln>
            </c:spPr>
          </c:dPt>
          <c:dPt>
            <c:idx val="7"/>
            <c:invertIfNegative val="0"/>
            <c:bubble3D val="0"/>
          </c:dPt>
          <c:dLbls>
            <c:dLbl>
              <c:idx val="0"/>
              <c:layout>
                <c:manualLayout>
                  <c:x val="3.7037037037037014E-2"/>
                  <c:y val="-1.6280242366232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950617283950615E-2"/>
                  <c:y val="-1.0853494910821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8467847769028882E-2"/>
                  <c:y val="-1.94560054736474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16054243219598E-2"/>
                  <c:y val="-1.41296077946273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333333333333334E-2"/>
                  <c:y val="-1.68430560431035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dLbl>
              <c:idx val="6"/>
              <c:layout>
                <c:manualLayout>
                  <c:x val="2.8737204724409455E-2"/>
                  <c:y val="-1.7204758830094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2420825790598427E-2"/>
                  <c:y val="-2.3656310553677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 rtl="0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56/пр</c:v>
                </c:pt>
                <c:pt idx="1">
                  <c:v>208/пр</c:v>
                </c:pt>
                <c:pt idx="2">
                  <c:v>431/пр</c:v>
                </c:pt>
                <c:pt idx="4">
                  <c:v>2018</c:v>
                </c:pt>
                <c:pt idx="5">
                  <c:v>2017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4" formatCode="0.0%">
                  <c:v>0.78</c:v>
                </c:pt>
                <c:pt idx="5" formatCode="0.0%">
                  <c:v>0.64900000000000002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443648"/>
        <c:axId val="36445184"/>
        <c:axId val="0"/>
      </c:bar3DChart>
      <c:catAx>
        <c:axId val="3644364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19050">
            <a:solidFill>
              <a:srgbClr val="00B0F0"/>
            </a:solidFill>
          </a:ln>
        </c:spPr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6445184"/>
        <c:crosses val="autoZero"/>
        <c:auto val="1"/>
        <c:lblAlgn val="ctr"/>
        <c:lblOffset val="100"/>
        <c:noMultiLvlLbl val="0"/>
      </c:catAx>
      <c:valAx>
        <c:axId val="36445184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spPr>
          <a:noFill/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644364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838218503937008"/>
          <c:y val="0.90804087471766348"/>
          <c:w val="0.1266687445319335"/>
          <c:h val="7.6962547569978002E-2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816201542195401"/>
          <c:y val="8.0997583235351653E-2"/>
          <c:w val="0.46829202807637454"/>
          <c:h val="0.889618428829541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Выдано</c:v>
                </c:pt>
              </c:strCache>
            </c:strRef>
          </c:tx>
          <c:spPr>
            <a:solidFill>
              <a:srgbClr val="0066FF"/>
            </a:solidFill>
            <a:ln w="19050">
              <a:solidFill>
                <a:srgbClr val="0066FF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3333CC"/>
              </a:solidFill>
              <a:ln w="19050">
                <a:solidFill>
                  <a:srgbClr val="0066FF"/>
                </a:solidFill>
              </a:ln>
            </c:spPr>
          </c:dPt>
          <c:dPt>
            <c:idx val="1"/>
            <c:invertIfNegative val="0"/>
            <c:bubble3D val="0"/>
          </c:dPt>
          <c:dLbls>
            <c:dLbl>
              <c:idx val="0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6033801122368525E-3"/>
                  <c:y val="-1.3356358152321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8.6033801122368525E-3"/>
                  <c:y val="5.34296393362626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aseline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2017 (октябрь)</c:v>
                </c:pt>
                <c:pt idx="1">
                  <c:v>2018 (октябрь)</c:v>
                </c:pt>
                <c:pt idx="3">
                  <c:v>Минобороны России</c:v>
                </c:pt>
                <c:pt idx="4">
                  <c:v>МВД России</c:v>
                </c:pt>
                <c:pt idx="5">
                  <c:v>ФСБ России</c:v>
                </c:pt>
                <c:pt idx="6">
                  <c:v>МЧС России</c:v>
                </c:pt>
                <c:pt idx="7">
                  <c:v>ФСИН России</c:v>
                </c:pt>
                <c:pt idx="8">
                  <c:v>ФСО России</c:v>
                </c:pt>
                <c:pt idx="9">
                  <c:v>ГУСП</c:v>
                </c:pt>
                <c:pt idx="10">
                  <c:v>Росгвардия</c:v>
                </c:pt>
              </c:strCache>
            </c:strRef>
          </c:cat>
          <c:val>
            <c:numRef>
              <c:f>Лист1!$B$2:$B$12</c:f>
              <c:numCache>
                <c:formatCode>0.0%</c:formatCode>
                <c:ptCount val="11"/>
                <c:pt idx="0">
                  <c:v>0.68500000000000005</c:v>
                </c:pt>
                <c:pt idx="1">
                  <c:v>0.92600000000000005</c:v>
                </c:pt>
                <c:pt idx="3">
                  <c:v>0.86</c:v>
                </c:pt>
                <c:pt idx="4">
                  <c:v>1</c:v>
                </c:pt>
                <c:pt idx="5">
                  <c:v>0.99099999999999999</c:v>
                </c:pt>
                <c:pt idx="6">
                  <c:v>0.61299999999999999</c:v>
                </c:pt>
                <c:pt idx="7">
                  <c:v>0.98599999999999999</c:v>
                </c:pt>
                <c:pt idx="8">
                  <c:v>0.93899999999999995</c:v>
                </c:pt>
                <c:pt idx="9">
                  <c:v>1</c:v>
                </c:pt>
                <c:pt idx="10">
                  <c:v>0.89100000000000001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Оплачено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C00000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rgbClr val="C00000"/>
                </a:solidFill>
              </a:ln>
            </c:spPr>
          </c:dPt>
          <c:cat>
            <c:strRef>
              <c:f>Лист1!$A$2:$A$12</c:f>
              <c:strCache>
                <c:ptCount val="11"/>
                <c:pt idx="0">
                  <c:v>2017 (октябрь)</c:v>
                </c:pt>
                <c:pt idx="1">
                  <c:v>2018 (октябрь)</c:v>
                </c:pt>
                <c:pt idx="3">
                  <c:v>Минобороны России</c:v>
                </c:pt>
                <c:pt idx="4">
                  <c:v>МВД России</c:v>
                </c:pt>
                <c:pt idx="5">
                  <c:v>ФСБ России</c:v>
                </c:pt>
                <c:pt idx="6">
                  <c:v>МЧС России</c:v>
                </c:pt>
                <c:pt idx="7">
                  <c:v>ФСИН России</c:v>
                </c:pt>
                <c:pt idx="8">
                  <c:v>ФСО России</c:v>
                </c:pt>
                <c:pt idx="9">
                  <c:v>ГУСП</c:v>
                </c:pt>
                <c:pt idx="10">
                  <c:v>Росгвардия</c:v>
                </c:pt>
              </c:strCache>
            </c:strRef>
          </c:cat>
          <c:val>
            <c:numRef>
              <c:f>Лист1!$C$2:$C$12</c:f>
              <c:numCache>
                <c:formatCode>0.00%</c:formatCode>
                <c:ptCount val="11"/>
                <c:pt idx="0">
                  <c:v>0.64900000000000002</c:v>
                </c:pt>
                <c:pt idx="1">
                  <c:v>0.78</c:v>
                </c:pt>
                <c:pt idx="3" formatCode="0.0%">
                  <c:v>0.74299999999999999</c:v>
                </c:pt>
                <c:pt idx="4" formatCode="0.0%">
                  <c:v>0.84199999999999997</c:v>
                </c:pt>
                <c:pt idx="5" formatCode="0.0%">
                  <c:v>0.89800000000000002</c:v>
                </c:pt>
                <c:pt idx="6" formatCode="0.0%">
                  <c:v>0.25</c:v>
                </c:pt>
                <c:pt idx="7" formatCode="0.0%">
                  <c:v>0.92400000000000004</c:v>
                </c:pt>
                <c:pt idx="8" formatCode="0.0%">
                  <c:v>0.93899999999999995</c:v>
                </c:pt>
                <c:pt idx="9" formatCode="0.0%">
                  <c:v>0.58599999999999997</c:v>
                </c:pt>
                <c:pt idx="10" formatCode="0.0%">
                  <c:v>0.89100000000000001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32334592"/>
        <c:axId val="32336128"/>
      </c:barChart>
      <c:catAx>
        <c:axId val="32334592"/>
        <c:scaling>
          <c:orientation val="maxMin"/>
        </c:scaling>
        <c:delete val="0"/>
        <c:axPos val="l"/>
        <c:majorGridlines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2336128"/>
        <c:crosses val="autoZero"/>
        <c:auto val="1"/>
        <c:lblAlgn val="ctr"/>
        <c:lblOffset val="100"/>
        <c:noMultiLvlLbl val="0"/>
      </c:catAx>
      <c:valAx>
        <c:axId val="32336128"/>
        <c:scaling>
          <c:orientation val="minMax"/>
        </c:scaling>
        <c:delete val="0"/>
        <c:axPos val="t"/>
        <c:numFmt formatCode="0%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23345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 b="1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753412073490815E-2"/>
          <c:y val="0.2646344543948827"/>
          <c:w val="0.89153890989236462"/>
          <c:h val="0.5744532688775670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выдано</c:v>
                </c:pt>
              </c:strCache>
            </c:strRef>
          </c:tx>
          <c:spPr>
            <a:solidFill>
              <a:srgbClr val="C00000"/>
            </a:solidFill>
            <a:ln w="19050">
              <a:solidFill>
                <a:schemeClr val="tx1"/>
              </a:solidFill>
            </a:ln>
          </c:spPr>
          <c:invertIfNegative val="0"/>
          <c:dPt>
            <c:idx val="5"/>
            <c:invertIfNegative val="0"/>
            <c:bubble3D val="0"/>
            <c:spPr>
              <a:solidFill>
                <a:srgbClr val="F1417C"/>
              </a:solidFill>
              <a:ln w="19050"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2.8183881787832557E-2"/>
                  <c:y val="-1.62801814813253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729231890316313E-2"/>
                  <c:y val="-9.26575519596383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087324109425655E-2"/>
                  <c:y val="-7.67788673453335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132874015748034E-2"/>
                  <c:y val="-1.1416498219172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4207812830734888E-2"/>
                  <c:y val="-1.62801814813253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2308822612363138E-2"/>
                  <c:y val="-1.7204758830094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0185067526416003E-16"/>
                  <c:y val="-2.5810144707861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2500000000000001E-2"/>
                  <c:y val="-2.1508453923218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56/пр</c:v>
                </c:pt>
                <c:pt idx="1">
                  <c:v>208/пр</c:v>
                </c:pt>
                <c:pt idx="2">
                  <c:v>431/пр</c:v>
                </c:pt>
                <c:pt idx="4">
                  <c:v>2018</c:v>
                </c:pt>
                <c:pt idx="5">
                  <c:v>2017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0.36699999999999999</c:v>
                </c:pt>
                <c:pt idx="1">
                  <c:v>0.61699999999999999</c:v>
                </c:pt>
                <c:pt idx="2">
                  <c:v>0.749</c:v>
                </c:pt>
                <c:pt idx="4">
                  <c:v>0.749</c:v>
                </c:pt>
                <c:pt idx="5">
                  <c:v>0.89800000000000002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оплачено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c:spPr>
          <c:invertIfNegative val="0"/>
          <c:dPt>
            <c:idx val="5"/>
            <c:invertIfNegative val="0"/>
            <c:bubble3D val="0"/>
            <c:spPr>
              <a:solidFill>
                <a:srgbClr val="FBBDCD"/>
              </a:solidFill>
              <a:ln w="19050"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3.7037037037037014E-2"/>
                  <c:y val="-1.6280242366232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950617283950615E-2"/>
                  <c:y val="-1.0853494910821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745625546806649E-2"/>
                  <c:y val="-1.7305175380977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16054243219598E-2"/>
                  <c:y val="-1.41296077946273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333333333333334E-2"/>
                  <c:y val="-1.68430560431035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dLbl>
              <c:idx val="6"/>
              <c:layout>
                <c:manualLayout>
                  <c:x val="2.8737204724409455E-2"/>
                  <c:y val="-1.7204758830094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2420825790598427E-2"/>
                  <c:y val="-2.3656310553677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56/пр</c:v>
                </c:pt>
                <c:pt idx="1">
                  <c:v>208/пр</c:v>
                </c:pt>
                <c:pt idx="2">
                  <c:v>431/пр</c:v>
                </c:pt>
                <c:pt idx="4">
                  <c:v>2018</c:v>
                </c:pt>
                <c:pt idx="5">
                  <c:v>2017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4" formatCode="0.0%">
                  <c:v>0.52300000000000002</c:v>
                </c:pt>
                <c:pt idx="5" formatCode="0.0%">
                  <c:v>0.68700000000000006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680832"/>
        <c:axId val="34682368"/>
        <c:axId val="0"/>
      </c:bar3DChart>
      <c:catAx>
        <c:axId val="3468083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19050">
            <a:solidFill>
              <a:srgbClr val="00B0F0"/>
            </a:solidFill>
          </a:ln>
        </c:spPr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4682368"/>
        <c:crosses val="autoZero"/>
        <c:auto val="1"/>
        <c:lblAlgn val="ctr"/>
        <c:lblOffset val="100"/>
        <c:noMultiLvlLbl val="0"/>
      </c:catAx>
      <c:valAx>
        <c:axId val="34682368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spPr>
          <a:noFill/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468083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7826629483814527"/>
          <c:y val="0.91514023496969998"/>
          <c:w val="0.13366666666666668"/>
          <c:h val="7.3738056332475099E-2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080165584105678"/>
          <c:y val="7.5655039974423119E-2"/>
          <c:w val="0.53633103266303739"/>
          <c:h val="0.889618428829541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  <a:ln w="19050">
              <a:solidFill>
                <a:schemeClr val="accent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33CC"/>
              </a:solidFill>
              <a:ln w="19050">
                <a:solidFill>
                  <a:schemeClr val="accent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2865FC"/>
              </a:solidFill>
              <a:ln w="19050">
                <a:solidFill>
                  <a:schemeClr val="accent1"/>
                </a:solidFill>
              </a:ln>
            </c:spPr>
          </c:dPt>
          <c:dLbls>
            <c:dLbl>
              <c:idx val="0"/>
              <c:layout>
                <c:manualLayout>
                  <c:x val="0"/>
                  <c:y val="5.34359494267281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0506222902530721"/>
                  <c:y val="-0.205686232854958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txPr>
              <a:bodyPr/>
              <a:lstStyle/>
              <a:p>
                <a:pPr>
                  <a:defRPr sz="1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2017 (октябрь)</c:v>
                </c:pt>
                <c:pt idx="1">
                  <c:v>2018 (октябрь)</c:v>
                </c:pt>
                <c:pt idx="3">
                  <c:v>Брянская область</c:v>
                </c:pt>
                <c:pt idx="4">
                  <c:v>Вологодская область</c:v>
                </c:pt>
                <c:pt idx="5">
                  <c:v>г. Севастополь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0.89800000000000002</c:v>
                </c:pt>
                <c:pt idx="1">
                  <c:v>0.749</c:v>
                </c:pt>
                <c:pt idx="3">
                  <c:v>0.439</c:v>
                </c:pt>
                <c:pt idx="4">
                  <c:v>0.17799999999999999</c:v>
                </c:pt>
                <c:pt idx="5">
                  <c:v>0.127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36321152"/>
        <c:axId val="36421632"/>
      </c:barChart>
      <c:catAx>
        <c:axId val="36321152"/>
        <c:scaling>
          <c:orientation val="maxMin"/>
        </c:scaling>
        <c:delete val="0"/>
        <c:axPos val="l"/>
        <c:majorGridlines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8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6421632"/>
        <c:crosses val="autoZero"/>
        <c:auto val="1"/>
        <c:lblAlgn val="ctr"/>
        <c:lblOffset val="100"/>
        <c:noMultiLvlLbl val="0"/>
      </c:catAx>
      <c:valAx>
        <c:axId val="36421632"/>
        <c:scaling>
          <c:orientation val="minMax"/>
        </c:scaling>
        <c:delete val="0"/>
        <c:axPos val="t"/>
        <c:numFmt formatCode="0%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63211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066221545122124"/>
          <c:y val="5.8821691380696262E-2"/>
          <c:w val="0.47575223417900575"/>
          <c:h val="0.895346567054467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7030A0"/>
            </a:solidFill>
            <a:ln w="19050"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cat>
            <c:strRef>
              <c:f>Лист1!$A$2:$A$11</c:f>
              <c:strCache>
                <c:ptCount val="10"/>
                <c:pt idx="0">
                  <c:v>Остаток от выдачи за 9 месяцев 2018 г.</c:v>
                </c:pt>
                <c:pt idx="1">
                  <c:v> в том числе: </c:v>
                </c:pt>
                <c:pt idx="2">
                  <c:v>Республика Дагестан</c:v>
                </c:pt>
                <c:pt idx="3">
                  <c:v>Брянская область</c:v>
                </c:pt>
                <c:pt idx="4">
                  <c:v>Город Севастополь</c:v>
                </c:pt>
                <c:pt idx="5">
                  <c:v>Остальные субъекты</c:v>
                </c:pt>
                <c:pt idx="7">
                  <c:v>Приказ Минстроя России № 640/пр</c:v>
                </c:pt>
                <c:pt idx="8">
                  <c:v>ПЕРЕРАСПРЕДЕЛЕНО </c:v>
                </c:pt>
                <c:pt idx="9">
                  <c:v>Незаявленный остаток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2" formatCode="0.0%">
                  <c:v>0.10100000000000001</c:v>
                </c:pt>
                <c:pt idx="3" formatCode="0.0%">
                  <c:v>0.65200000000000002</c:v>
                </c:pt>
                <c:pt idx="4" formatCode="0.0%">
                  <c:v>7.5999999999999998E-2</c:v>
                </c:pt>
                <c:pt idx="5" formatCode="0.0%">
                  <c:v>0.17100000000000001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Лист1!$A$2:$A$11</c:f>
              <c:strCache>
                <c:ptCount val="10"/>
                <c:pt idx="0">
                  <c:v>Остаток от выдачи за 9 месяцев 2018 г.</c:v>
                </c:pt>
                <c:pt idx="1">
                  <c:v> в том числе: </c:v>
                </c:pt>
                <c:pt idx="2">
                  <c:v>Республика Дагестан</c:v>
                </c:pt>
                <c:pt idx="3">
                  <c:v>Брянская область</c:v>
                </c:pt>
                <c:pt idx="4">
                  <c:v>Город Севастополь</c:v>
                </c:pt>
                <c:pt idx="5">
                  <c:v>Остальные субъекты</c:v>
                </c:pt>
                <c:pt idx="7">
                  <c:v>Приказ Минстроя России № 640/пр</c:v>
                </c:pt>
                <c:pt idx="8">
                  <c:v>ПЕРЕРАСПРЕДЕЛЕНО </c:v>
                </c:pt>
                <c:pt idx="9">
                  <c:v>Незаявленный остаток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3" formatCode="0.0%">
                  <c:v>0.49159999999999998</c:v>
                </c:pt>
                <c:pt idx="4" formatCode="0.0%">
                  <c:v>7.5999999999999998E-2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45347968"/>
        <c:axId val="45350272"/>
      </c:barChart>
      <c:catAx>
        <c:axId val="45347968"/>
        <c:scaling>
          <c:orientation val="maxMin"/>
        </c:scaling>
        <c:delete val="0"/>
        <c:axPos val="l"/>
        <c:majorGridlines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8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5350272"/>
        <c:crosses val="autoZero"/>
        <c:auto val="1"/>
        <c:lblAlgn val="ctr"/>
        <c:lblOffset val="100"/>
        <c:noMultiLvlLbl val="0"/>
      </c:catAx>
      <c:valAx>
        <c:axId val="45350272"/>
        <c:scaling>
          <c:orientation val="minMax"/>
          <c:max val="1"/>
        </c:scaling>
        <c:delete val="1"/>
        <c:axPos val="t"/>
        <c:numFmt formatCode="0%" sourceLinked="0"/>
        <c:majorTickMark val="out"/>
        <c:minorTickMark val="none"/>
        <c:tickLblPos val="nextTo"/>
        <c:crossAx val="453479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0154185370171336E-2"/>
          <c:y val="0.22814077302957622"/>
          <c:w val="0.89153890989236462"/>
          <c:h val="0.6454892811474106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выдано</c:v>
                </c:pt>
              </c:strCache>
            </c:strRef>
          </c:tx>
          <c:spPr>
            <a:solidFill>
              <a:srgbClr val="7030A0"/>
            </a:solidFill>
            <a:ln w="19050">
              <a:solidFill>
                <a:schemeClr val="tx1"/>
              </a:solidFill>
            </a:ln>
          </c:spPr>
          <c:invertIfNegative val="0"/>
          <c:dPt>
            <c:idx val="5"/>
            <c:invertIfNegative val="0"/>
            <c:bubble3D val="0"/>
            <c:spPr>
              <a:solidFill>
                <a:srgbClr val="AE2286"/>
              </a:solidFill>
              <a:ln w="19050"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2.8183881787832557E-2"/>
                  <c:y val="-1.62801814813253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729231890316313E-2"/>
                  <c:y val="-9.26575519596383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087324109425655E-2"/>
                  <c:y val="-7.67788673453335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132874015748034E-2"/>
                  <c:y val="-1.1416498219172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152230971128608E-2"/>
                  <c:y val="-1.62801383665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9253280839895014E-2"/>
                  <c:y val="-1.72046885770832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0185067526416003E-16"/>
                  <c:y val="-2.5810144707861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2500000000000001E-2"/>
                  <c:y val="-2.1508453923218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56/пр</c:v>
                </c:pt>
                <c:pt idx="1">
                  <c:v>208/пр</c:v>
                </c:pt>
                <c:pt idx="2">
                  <c:v>431/пр</c:v>
                </c:pt>
                <c:pt idx="4">
                  <c:v>2018</c:v>
                </c:pt>
                <c:pt idx="5">
                  <c:v>2017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0.44</c:v>
                </c:pt>
                <c:pt idx="1">
                  <c:v>0.77</c:v>
                </c:pt>
                <c:pt idx="2">
                  <c:v>0.95799999999999996</c:v>
                </c:pt>
                <c:pt idx="4">
                  <c:v>0.95799999999999996</c:v>
                </c:pt>
                <c:pt idx="5">
                  <c:v>0.96199999999999997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оплачено</c:v>
                </c:pt>
              </c:strCache>
            </c:strRef>
          </c:tx>
          <c:spPr>
            <a:solidFill>
              <a:srgbClr val="EDE2F6"/>
            </a:solidFill>
            <a:ln w="19050">
              <a:solidFill>
                <a:schemeClr val="tx1"/>
              </a:solidFill>
            </a:ln>
          </c:spPr>
          <c:invertIfNegative val="0"/>
          <c:dPt>
            <c:idx val="5"/>
            <c:invertIfNegative val="0"/>
            <c:bubble3D val="0"/>
            <c:spPr>
              <a:solidFill>
                <a:srgbClr val="F0CCC6"/>
              </a:solidFill>
              <a:ln w="19050"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3.7037037037037014E-2"/>
                  <c:y val="-1.6280242366232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950617283950615E-2"/>
                  <c:y val="-1.0853494910821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745625546806649E-2"/>
                  <c:y val="-1.7305175380977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16054243219598E-2"/>
                  <c:y val="-1.41296077946273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333333333333334E-2"/>
                  <c:y val="-1.68430560431035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dLbl>
              <c:idx val="6"/>
              <c:layout>
                <c:manualLayout>
                  <c:x val="2.8737204724409455E-2"/>
                  <c:y val="-1.7204758830094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2420825790598427E-2"/>
                  <c:y val="-2.3656310553677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56/пр</c:v>
                </c:pt>
                <c:pt idx="1">
                  <c:v>208/пр</c:v>
                </c:pt>
                <c:pt idx="2">
                  <c:v>431/пр</c:v>
                </c:pt>
                <c:pt idx="4">
                  <c:v>2018</c:v>
                </c:pt>
                <c:pt idx="5">
                  <c:v>2017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4" formatCode="0.0%">
                  <c:v>0.64900000000000002</c:v>
                </c:pt>
                <c:pt idx="5" formatCode="0.0%">
                  <c:v>0.85599999999999998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8980864"/>
        <c:axId val="109934848"/>
        <c:axId val="0"/>
      </c:bar3DChart>
      <c:catAx>
        <c:axId val="10898086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19050">
            <a:solidFill>
              <a:srgbClr val="00B0F0"/>
            </a:solidFill>
          </a:ln>
        </c:spPr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9934848"/>
        <c:crosses val="autoZero"/>
        <c:auto val="1"/>
        <c:lblAlgn val="ctr"/>
        <c:lblOffset val="100"/>
        <c:noMultiLvlLbl val="0"/>
      </c:catAx>
      <c:valAx>
        <c:axId val="109934848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spPr>
          <a:noFill/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8980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53412073490815E-2"/>
          <c:y val="0.23768890815805496"/>
          <c:w val="0.89153890989236462"/>
          <c:h val="0.617564108317928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выдано</c:v>
                </c:pt>
              </c:strCache>
            </c:strRef>
          </c:tx>
          <c:spPr>
            <a:solidFill>
              <a:srgbClr val="0033CC"/>
            </a:solidFill>
            <a:ln w="19050">
              <a:solidFill>
                <a:schemeClr val="tx1"/>
              </a:solidFill>
            </a:ln>
          </c:spPr>
          <c:invertIfNegative val="0"/>
          <c:dPt>
            <c:idx val="5"/>
            <c:invertIfNegative val="0"/>
            <c:bubble3D val="0"/>
            <c:spPr>
              <a:solidFill>
                <a:srgbClr val="3399FF"/>
              </a:solidFill>
              <a:ln w="19050">
                <a:solidFill>
                  <a:schemeClr val="tx1"/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2.8183881787832557E-2"/>
                  <c:y val="-1.62801814813253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729231890316313E-2"/>
                  <c:y val="-9.26575519596383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087324109425655E-2"/>
                  <c:y val="-7.67788673453335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132874015748034E-2"/>
                  <c:y val="-1.1416498219172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4207812830734888E-2"/>
                  <c:y val="-1.62801814813253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2308822612363138E-2"/>
                  <c:y val="-1.7204758830094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0185067526416003E-16"/>
                  <c:y val="-2.5810144707861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2500000000000001E-2"/>
                  <c:y val="-2.1508453923218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56/пр</c:v>
                </c:pt>
                <c:pt idx="1">
                  <c:v>208/пр</c:v>
                </c:pt>
                <c:pt idx="2">
                  <c:v>431/пр</c:v>
                </c:pt>
                <c:pt idx="4">
                  <c:v>2018</c:v>
                </c:pt>
                <c:pt idx="5">
                  <c:v>2017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0.497</c:v>
                </c:pt>
                <c:pt idx="1">
                  <c:v>0.80800000000000005</c:v>
                </c:pt>
                <c:pt idx="2">
                  <c:v>0.90700000000000003</c:v>
                </c:pt>
                <c:pt idx="4">
                  <c:v>0.90700000000000003</c:v>
                </c:pt>
                <c:pt idx="5">
                  <c:v>0.93899999999999995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оплачено</c:v>
                </c:pt>
              </c:strCache>
            </c:strRef>
          </c:tx>
          <c:spPr>
            <a:solidFill>
              <a:srgbClr val="66CCFF"/>
            </a:solidFill>
            <a:ln w="19050">
              <a:solidFill>
                <a:schemeClr val="tx1"/>
              </a:solidFill>
            </a:ln>
          </c:spPr>
          <c:invertIfNegative val="0"/>
          <c:dPt>
            <c:idx val="5"/>
            <c:invertIfNegative val="0"/>
            <c:bubble3D val="0"/>
            <c:spPr>
              <a:solidFill>
                <a:srgbClr val="DBEDFD"/>
              </a:solidFill>
              <a:ln w="19050"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3.7037037037037014E-2"/>
                  <c:y val="-1.6280242366232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950617283950615E-2"/>
                  <c:y val="-1.0853494910821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745625546806649E-2"/>
                  <c:y val="-1.7305175380977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16054243219598E-2"/>
                  <c:y val="-1.41296077946273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333333333333334E-2"/>
                  <c:y val="-1.68430560431035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dLbl>
              <c:idx val="6"/>
              <c:layout>
                <c:manualLayout>
                  <c:x val="2.8737204724409455E-2"/>
                  <c:y val="-1.7204758830094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2420825790598427E-2"/>
                  <c:y val="-2.3656310553677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56/пр</c:v>
                </c:pt>
                <c:pt idx="1">
                  <c:v>208/пр</c:v>
                </c:pt>
                <c:pt idx="2">
                  <c:v>431/пр</c:v>
                </c:pt>
                <c:pt idx="4">
                  <c:v>2018</c:v>
                </c:pt>
                <c:pt idx="5">
                  <c:v>2017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4" formatCode="0.0%">
                  <c:v>0.67800000000000005</c:v>
                </c:pt>
                <c:pt idx="5" formatCode="0.0%">
                  <c:v>0.73899999999999999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5705856"/>
        <c:axId val="45724032"/>
        <c:axId val="0"/>
      </c:bar3DChart>
      <c:catAx>
        <c:axId val="4570585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19050">
            <a:solidFill>
              <a:srgbClr val="00B0F0"/>
            </a:solidFill>
          </a:ln>
        </c:spPr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5724032"/>
        <c:crosses val="autoZero"/>
        <c:auto val="1"/>
        <c:lblAlgn val="ctr"/>
        <c:lblOffset val="100"/>
        <c:noMultiLvlLbl val="0"/>
      </c:catAx>
      <c:valAx>
        <c:axId val="45724032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spPr>
          <a:noFill/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570585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8798851706036745"/>
          <c:y val="0.9261757037456041"/>
          <c:w val="0.11838888888888889"/>
          <c:h val="5.9078799221255265E-2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_rels/drawing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2.png"/></Relationships>
</file>

<file path=ppt/drawing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0.17329</cdr:x>
      <cdr:y>0.8718</cdr:y>
    </cdr:from>
    <cdr:to>
      <cdr:x>0.26446</cdr:x>
      <cdr:y>0.93589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565920" y="4896544"/>
          <a:ext cx="823857" cy="36002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 rtl="0">
            <a:defRPr sz="1500" b="1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r>
            <a:rPr lang="ru-RU" sz="1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68,5%</a:t>
          </a:r>
          <a:endParaRPr lang="ru-RU" sz="1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0.27688</cdr:x>
      <cdr:y>0.8718</cdr:y>
    </cdr:from>
    <cdr:to>
      <cdr:x>0.3725</cdr:x>
      <cdr:y>0.93589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2502024" y="4896544"/>
          <a:ext cx="864069" cy="36002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500" b="1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r>
            <a: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89,8%</a:t>
          </a:r>
          <a:endParaRPr kumimoji="0" lang="ru-RU" sz="1800" b="1" i="0" u="none" strike="noStrike" kern="1200" cap="none" spc="0" normalizeH="0" baseline="0" noProof="0" dirty="0">
            <a:ln>
              <a:noFill/>
            </a:ln>
            <a:solidFill>
              <a:srgbClr val="C00000"/>
            </a:solidFill>
            <a:effectLst/>
            <a:uLnTx/>
            <a:uFillTx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0.38047</cdr:x>
      <cdr:y>0.8718</cdr:y>
    </cdr:from>
    <cdr:to>
      <cdr:x>0.47164</cdr:x>
      <cdr:y>0.93589</cdr:y>
    </cdr:to>
    <cdr:sp macro="" textlink="">
      <cdr:nvSpPr>
        <cdr:cNvPr id="12" name="Прямоугольник 11"/>
        <cdr:cNvSpPr/>
      </cdr:nvSpPr>
      <cdr:spPr>
        <a:xfrm xmlns:a="http://schemas.openxmlformats.org/drawingml/2006/main">
          <a:off x="3438128" y="4896544"/>
          <a:ext cx="823858" cy="36002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500" b="1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r>
            <a: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96,2%</a:t>
          </a:r>
          <a:endParaRPr kumimoji="0" lang="ru-RU" sz="1800" b="1" i="0" u="none" strike="noStrike" kern="1200" cap="none" spc="0" normalizeH="0" baseline="0" noProof="0" dirty="0">
            <a:ln>
              <a:noFill/>
            </a:ln>
            <a:solidFill>
              <a:srgbClr val="C00000"/>
            </a:solidFill>
            <a:effectLst/>
            <a:uLnTx/>
            <a:uFillTx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0.57969</cdr:x>
      <cdr:y>0.8718</cdr:y>
    </cdr:from>
    <cdr:to>
      <cdr:x>0.67532</cdr:x>
      <cdr:y>0.93589</cdr:y>
    </cdr:to>
    <cdr:sp macro="" textlink="">
      <cdr:nvSpPr>
        <cdr:cNvPr id="13" name="Прямоугольник 12"/>
        <cdr:cNvSpPr/>
      </cdr:nvSpPr>
      <cdr:spPr>
        <a:xfrm xmlns:a="http://schemas.openxmlformats.org/drawingml/2006/main">
          <a:off x="5238328" y="4896544"/>
          <a:ext cx="864160" cy="36002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500" b="1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r>
            <a: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96,2%</a:t>
          </a:r>
          <a:endParaRPr kumimoji="0" lang="ru-RU" sz="1800" b="1" i="0" u="none" strike="noStrike" kern="1200" cap="none" spc="0" normalizeH="0" baseline="0" noProof="0" dirty="0">
            <a:ln>
              <a:noFill/>
            </a:ln>
            <a:solidFill>
              <a:srgbClr val="C00000"/>
            </a:solidFill>
            <a:effectLst/>
            <a:uLnTx/>
            <a:uFillTx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0.47744</cdr:x>
      <cdr:y>0.8718</cdr:y>
    </cdr:from>
    <cdr:to>
      <cdr:x>0.57307</cdr:x>
      <cdr:y>0.93589</cdr:y>
    </cdr:to>
    <cdr:sp macro="" textlink="">
      <cdr:nvSpPr>
        <cdr:cNvPr id="14" name="Прямоугольник 13"/>
        <cdr:cNvSpPr/>
      </cdr:nvSpPr>
      <cdr:spPr>
        <a:xfrm xmlns:a="http://schemas.openxmlformats.org/drawingml/2006/main">
          <a:off x="4314412" y="4896572"/>
          <a:ext cx="864096" cy="35996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500" b="1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r>
            <a: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93,9%</a:t>
          </a:r>
          <a:endParaRPr kumimoji="0" lang="ru-RU" sz="1800" b="1" i="0" u="none" strike="noStrike" kern="1200" cap="none" spc="0" normalizeH="0" baseline="0" noProof="0" dirty="0">
            <a:ln>
              <a:noFill/>
            </a:ln>
            <a:solidFill>
              <a:srgbClr val="C00000"/>
            </a:solidFill>
            <a:effectLst/>
            <a:uLnTx/>
            <a:uFillTx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0.03782</cdr:x>
      <cdr:y>0.83333</cdr:y>
    </cdr:from>
    <cdr:to>
      <cdr:x>0.16532</cdr:x>
      <cdr:y>0.97436</cdr:y>
    </cdr:to>
    <cdr:sp macro="" textlink="">
      <cdr:nvSpPr>
        <cdr:cNvPr id="16" name="Стрелка вправо 15"/>
        <cdr:cNvSpPr/>
      </cdr:nvSpPr>
      <cdr:spPr>
        <a:xfrm xmlns:a="http://schemas.openxmlformats.org/drawingml/2006/main">
          <a:off x="341784" y="4680500"/>
          <a:ext cx="1152128" cy="792113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2017</a:t>
          </a:r>
          <a:endParaRPr kumimoji="0" lang="ru-RU" sz="2000" b="1" i="0" u="none" strike="noStrike" kern="0" cap="none" spc="0" normalizeH="0" baseline="0" noProof="0" dirty="0">
            <a:ln>
              <a:noFill/>
            </a:ln>
            <a:solidFill>
              <a:srgbClr val="C00000"/>
            </a:solidFill>
            <a:effectLst/>
            <a:uLnTx/>
            <a:uFillTx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0.31807</cdr:x>
      <cdr:y>0.81359</cdr:y>
    </cdr:from>
    <cdr:to>
      <cdr:x>0.31807</cdr:x>
      <cdr:y>0.86487</cdr:y>
    </cdr:to>
    <cdr:cxnSp macro="">
      <cdr:nvCxnSpPr>
        <cdr:cNvPr id="15" name="Прямая со стрелкой 14"/>
        <cdr:cNvCxnSpPr/>
      </cdr:nvCxnSpPr>
      <cdr:spPr>
        <a:xfrm xmlns:a="http://schemas.openxmlformats.org/drawingml/2006/main">
          <a:off x="2874252" y="4569603"/>
          <a:ext cx="0" cy="28802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0.40573</cdr:x>
      <cdr:y>0.81359</cdr:y>
    </cdr:from>
    <cdr:to>
      <cdr:x>0.40573</cdr:x>
      <cdr:y>0.86487</cdr:y>
    </cdr:to>
    <cdr:cxnSp macro="">
      <cdr:nvCxnSpPr>
        <cdr:cNvPr id="17" name="Прямая со стрелкой 16"/>
        <cdr:cNvCxnSpPr/>
      </cdr:nvCxnSpPr>
      <cdr:spPr>
        <a:xfrm xmlns:a="http://schemas.openxmlformats.org/drawingml/2006/main">
          <a:off x="3666340" y="4569603"/>
          <a:ext cx="0" cy="28802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0.51729</cdr:x>
      <cdr:y>0.81359</cdr:y>
    </cdr:from>
    <cdr:to>
      <cdr:x>0.51729</cdr:x>
      <cdr:y>0.86487</cdr:y>
    </cdr:to>
    <cdr:cxnSp macro="">
      <cdr:nvCxnSpPr>
        <cdr:cNvPr id="18" name="Прямая со стрелкой 17"/>
        <cdr:cNvCxnSpPr/>
      </cdr:nvCxnSpPr>
      <cdr:spPr>
        <a:xfrm xmlns:a="http://schemas.openxmlformats.org/drawingml/2006/main">
          <a:off x="4674452" y="4569603"/>
          <a:ext cx="0" cy="28802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0.60494</cdr:x>
      <cdr:y>0.81359</cdr:y>
    </cdr:from>
    <cdr:to>
      <cdr:x>0.60494</cdr:x>
      <cdr:y>0.86487</cdr:y>
    </cdr:to>
    <cdr:cxnSp macro="">
      <cdr:nvCxnSpPr>
        <cdr:cNvPr id="19" name="Прямая со стрелкой 18"/>
        <cdr:cNvCxnSpPr/>
      </cdr:nvCxnSpPr>
      <cdr:spPr>
        <a:xfrm xmlns:a="http://schemas.openxmlformats.org/drawingml/2006/main">
          <a:off x="5466540" y="4569603"/>
          <a:ext cx="0" cy="28802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0.21448</cdr:x>
      <cdr:y>0.81359</cdr:y>
    </cdr:from>
    <cdr:to>
      <cdr:x>0.21448</cdr:x>
      <cdr:y>0.86487</cdr:y>
    </cdr:to>
    <cdr:cxnSp macro="">
      <cdr:nvCxnSpPr>
        <cdr:cNvPr id="20" name="Прямая со стрелкой 19"/>
        <cdr:cNvCxnSpPr/>
      </cdr:nvCxnSpPr>
      <cdr:spPr>
        <a:xfrm xmlns:a="http://schemas.openxmlformats.org/drawingml/2006/main">
          <a:off x="1938148" y="4569603"/>
          <a:ext cx="0" cy="28802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0.88975</cdr:x>
      <cdr:y>0.32492</cdr:y>
    </cdr:from>
    <cdr:to>
      <cdr:x>1</cdr:x>
      <cdr:y>0.38965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8135874" y="1807216"/>
          <a:ext cx="1008126" cy="360033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 rtl="0">
            <a:defRPr lang="ru-RU" sz="1500" b="1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r>
            <a:rPr lang="ru-RU" sz="1800" b="1" kern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64,9%</a:t>
          </a:r>
          <a:endParaRPr lang="ru-RU" sz="1800" b="1" kern="1200" dirty="0">
            <a:solidFill>
              <a:prstClr val="black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0.58846</cdr:x>
      <cdr:y>0.01581</cdr:y>
    </cdr:from>
    <cdr:to>
      <cdr:x>0.97249</cdr:x>
      <cdr:y>0.15849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5380880" y="87933"/>
          <a:ext cx="3511600" cy="79361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0.88423</cdr:x>
      <cdr:y>0.19733</cdr:y>
    </cdr:from>
    <cdr:to>
      <cdr:x>1</cdr:x>
      <cdr:y>0.25225</cdr:y>
    </cdr:to>
    <cdr:sp macro="" textlink="">
      <cdr:nvSpPr>
        <cdr:cNvPr id="4" name="Скругленный прямоугольник 3"/>
        <cdr:cNvSpPr/>
      </cdr:nvSpPr>
      <cdr:spPr>
        <a:xfrm xmlns:a="http://schemas.openxmlformats.org/drawingml/2006/main">
          <a:off x="8188432" y="1097573"/>
          <a:ext cx="1058611" cy="305469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 rtl="0">
            <a:defRPr lang="ru-RU" sz="1800" b="1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 sz="1800" kern="1200" dirty="0">
            <a:solidFill>
              <a:prstClr val="black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0.71144</cdr:x>
      <cdr:y>0.32307</cdr:y>
    </cdr:from>
    <cdr:to>
      <cdr:x>0.83339</cdr:x>
      <cdr:y>0.3988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6301208" y="1535975"/>
          <a:ext cx="1080120" cy="36004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marL="0" marR="0" lvl="0" indent="0" algn="ctr" defTabSz="914400" rtl="0" eaLnBrk="1" fontAlgn="ctr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+mn-ea"/>
              <a:cs typeface="+mn-cs"/>
            </a:rPr>
            <a:t>20 206,8</a:t>
          </a:r>
          <a:endParaRPr kumimoji="0" lang="ru-RU" sz="1600" b="1" i="0" u="none" strike="noStrike" kern="1200" cap="none" spc="0" normalizeH="0" baseline="0" noProof="0" dirty="0">
            <a:ln>
              <a:noFill/>
            </a:ln>
            <a:solidFill>
              <a:schemeClr val="tx1"/>
            </a:solidFill>
            <a:effectLst/>
            <a:uLnTx/>
            <a:uFillTx/>
            <a:latin typeface="Times New Roman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0.71144</cdr:x>
      <cdr:y>0.56541</cdr:y>
    </cdr:from>
    <cdr:to>
      <cdr:x>0.83339</cdr:x>
      <cdr:y>0.64114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6301208" y="2688103"/>
          <a:ext cx="1080120" cy="36004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rtl="0" eaLnBrk="1" fontAlgn="ctr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+mn-ea"/>
              <a:cs typeface="+mn-cs"/>
            </a:rPr>
            <a:t>105 740, 1</a:t>
          </a:r>
          <a:endParaRPr kumimoji="0" lang="ru-RU" sz="1600" b="1" i="0" u="none" strike="noStrike" kern="1200" cap="none" spc="0" normalizeH="0" baseline="0" noProof="0" dirty="0">
            <a:ln>
              <a:noFill/>
            </a:ln>
            <a:solidFill>
              <a:schemeClr val="tx1"/>
            </a:solidFill>
            <a:effectLst/>
            <a:uLnTx/>
            <a:uFillTx/>
            <a:latin typeface="Times New Roman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0.71144</cdr:x>
      <cdr:y>0.65628</cdr:y>
    </cdr:from>
    <cdr:to>
      <cdr:x>0.83339</cdr:x>
      <cdr:y>0.73201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6301208" y="3120151"/>
          <a:ext cx="1080120" cy="36004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rtl="0" eaLnBrk="1" fontAlgn="ctr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CF543F"/>
              </a:solidFill>
              <a:effectLst/>
              <a:uLnTx/>
              <a:uFillTx/>
              <a:latin typeface="Times New Roman"/>
              <a:ea typeface="+mn-ea"/>
              <a:cs typeface="+mn-cs"/>
            </a:rPr>
            <a:t> </a:t>
          </a:r>
          <a:r>
            <a: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+mn-ea"/>
              <a:cs typeface="+mn-cs"/>
            </a:rPr>
            <a:t>10 329,7</a:t>
          </a:r>
          <a:endParaRPr kumimoji="0" lang="ru-RU" sz="1600" b="1" i="0" u="none" strike="noStrike" kern="1200" cap="none" spc="0" normalizeH="0" baseline="0" noProof="0" dirty="0">
            <a:ln>
              <a:noFill/>
            </a:ln>
            <a:solidFill>
              <a:schemeClr val="tx1"/>
            </a:solidFill>
            <a:effectLst/>
            <a:uLnTx/>
            <a:uFillTx/>
            <a:latin typeface="Times New Roman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0.71144</cdr:x>
      <cdr:y>0.15647</cdr:y>
    </cdr:from>
    <cdr:to>
      <cdr:x>0.84152</cdr:x>
      <cdr:y>0.2322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6301208" y="743887"/>
          <a:ext cx="1152116" cy="36004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8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rtl="0" eaLnBrk="1" fontAlgn="ctr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rPr>
            <a:t>139 289,17</a:t>
          </a:r>
          <a:endParaRPr kumimoji="0" lang="ru-RU" sz="1600" b="1" i="0" u="none" strike="noStrike" kern="1200" cap="none" spc="0" normalizeH="0" baseline="0" noProof="0" dirty="0">
            <a:ln>
              <a:noFill/>
            </a:ln>
            <a:solidFill>
              <a:srgbClr val="000000"/>
            </a:solidFill>
            <a:effectLst/>
            <a:uLnTx/>
            <a:uFillTx/>
            <a:latin typeface="Times New Roman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0.84152</cdr:x>
      <cdr:y>0.38365</cdr:y>
    </cdr:from>
    <cdr:to>
      <cdr:x>0.8722</cdr:x>
      <cdr:y>0.69256</cdr:y>
    </cdr:to>
    <cdr:sp macro="" textlink="">
      <cdr:nvSpPr>
        <cdr:cNvPr id="7" name="Правая фигурная скобка 6"/>
        <cdr:cNvSpPr/>
      </cdr:nvSpPr>
      <cdr:spPr>
        <a:xfrm xmlns:a="http://schemas.openxmlformats.org/drawingml/2006/main">
          <a:off x="7453329" y="1823982"/>
          <a:ext cx="271774" cy="1468637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0.88199</cdr:x>
      <cdr:y>0.48135</cdr:y>
    </cdr:from>
    <cdr:to>
      <cdr:x>0.9847</cdr:x>
      <cdr:y>0.62365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7811810" y="2288491"/>
          <a:ext cx="909701" cy="67653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anchor="ctr" anchorCtr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приказ640/</a:t>
          </a:r>
          <a:r>
            <a:rPr lang="ru-RU" sz="16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0.86661</cdr:x>
      <cdr:y>0.16276</cdr:y>
    </cdr:from>
    <cdr:to>
      <cdr:x>0.97561</cdr:x>
      <cdr:y>0.23849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7675578" y="773797"/>
          <a:ext cx="965412" cy="3600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 anchorCtr="0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остаток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0.84781</cdr:x>
      <cdr:y>0.20789</cdr:y>
    </cdr:from>
    <cdr:to>
      <cdr:x>0.86407</cdr:x>
      <cdr:y>0.20789</cdr:y>
    </cdr:to>
    <cdr:cxnSp macro="">
      <cdr:nvCxnSpPr>
        <cdr:cNvPr id="11" name="Прямая со стрелкой 10"/>
        <cdr:cNvCxnSpPr/>
      </cdr:nvCxnSpPr>
      <cdr:spPr>
        <a:xfrm xmlns:a="http://schemas.openxmlformats.org/drawingml/2006/main">
          <a:off x="7509079" y="988364"/>
          <a:ext cx="144016" cy="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0.58487</cdr:x>
      <cdr:y>0.10924</cdr:y>
    </cdr:from>
    <cdr:to>
      <cdr:x>0.9689</cdr:x>
      <cdr:y>0.24188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5348064" y="657772"/>
          <a:ext cx="3511600" cy="798645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0.89199</cdr:x>
      <cdr:y>0.34211</cdr:y>
    </cdr:from>
    <cdr:to>
      <cdr:x>0.98649</cdr:x>
      <cdr:y>0.38994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8156376" y="2059955"/>
          <a:ext cx="864108" cy="2879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 rtl="0">
            <a:defRPr sz="1800" b="1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r>
            <a:rPr lang="ru-RU" sz="1800" b="1" kern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68,7%</a:t>
          </a:r>
          <a:endParaRPr lang="ru-RU" sz="1800" b="1" kern="1200" dirty="0">
            <a:solidFill>
              <a:prstClr val="black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0.14088</cdr:x>
      <cdr:y>0.11489</cdr:y>
    </cdr:from>
    <cdr:to>
      <cdr:x>0.52158</cdr:x>
      <cdr:y>0.24247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1288243" y="691803"/>
          <a:ext cx="3481118" cy="768163"/>
        </a:xfrm>
        <a:prstGeom xmlns:a="http://schemas.openxmlformats.org/drawingml/2006/main" prst="rect">
          <a:avLst/>
        </a:prstGeom>
      </cdr:spPr>
    </cdr:pic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0.67786</cdr:x>
      <cdr:y>0.0875</cdr:y>
    </cdr:from>
    <cdr:to>
      <cdr:x>0.96328</cdr:x>
      <cdr:y>0.21569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5832648" y="321336"/>
          <a:ext cx="2455844" cy="470751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0.87871</cdr:x>
      <cdr:y>0.23529</cdr:y>
    </cdr:from>
    <cdr:to>
      <cdr:x>0.97077</cdr:x>
      <cdr:y>0.32034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7560840" y="864095"/>
          <a:ext cx="792088" cy="31233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 rtl="0">
            <a:defRPr sz="1800" b="1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r>
            <a:rPr lang="ru-RU" sz="1600" b="1" kern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85,6</a:t>
          </a:r>
          <a:r>
            <a:rPr lang="ru-RU" sz="1800" b="1" kern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sz="1800" b="1" kern="1200" dirty="0">
            <a:solidFill>
              <a:prstClr val="black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0.14563</cdr:x>
      <cdr:y>0.0875</cdr:y>
    </cdr:from>
    <cdr:to>
      <cdr:x>0.41007</cdr:x>
      <cdr:y>0.21569</cdr:y>
    </cdr:to>
    <cdr:pic>
      <cdr:nvPicPr>
        <cdr:cNvPr id="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1253067" y="321336"/>
          <a:ext cx="2275325" cy="470751"/>
        </a:xfrm>
        <a:prstGeom xmlns:a="http://schemas.openxmlformats.org/drawingml/2006/main" prst="rect">
          <a:avLst/>
        </a:prstGeom>
      </cdr:spPr>
    </cdr:pic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0.57979</cdr:x>
      <cdr:y>0.07317</cdr:y>
    </cdr:from>
    <cdr:to>
      <cdr:x>0.96383</cdr:x>
      <cdr:y>0.20732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5301623" y="432048"/>
          <a:ext cx="3511600" cy="792088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0.89374</cdr:x>
      <cdr:y>0.34146</cdr:y>
    </cdr:from>
    <cdr:to>
      <cdr:x>0.98824</cdr:x>
      <cdr:y>0.40243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8172400" y="2016224"/>
          <a:ext cx="864108" cy="36000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 rtl="0">
            <a:defRPr sz="1800" b="1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r>
            <a:rPr lang="ru-RU" sz="1800" b="1" kern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73,9%</a:t>
          </a:r>
          <a:endParaRPr lang="ru-RU" sz="1800" b="1" kern="1200" dirty="0">
            <a:solidFill>
              <a:prstClr val="black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0.13776</cdr:x>
      <cdr:y>0.08537</cdr:y>
    </cdr:from>
    <cdr:to>
      <cdr:x>0.51845</cdr:x>
      <cdr:y>0.21546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1259632" y="504056"/>
          <a:ext cx="3481118" cy="768163"/>
        </a:xfrm>
        <a:prstGeom xmlns:a="http://schemas.openxmlformats.org/drawingml/2006/main" prst="rect">
          <a:avLst/>
        </a:prstGeom>
      </cdr:spPr>
    </cdr:pic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0.40207</cdr:x>
      <cdr:y>0.56572</cdr:y>
    </cdr:from>
    <cdr:to>
      <cdr:x>0.45195</cdr:x>
      <cdr:y>0.69434</cdr:y>
    </cdr:to>
    <cdr:sp macro="" textlink="">
      <cdr:nvSpPr>
        <cdr:cNvPr id="2" name="Правая фигурная скобка 1"/>
        <cdr:cNvSpPr/>
      </cdr:nvSpPr>
      <cdr:spPr>
        <a:xfrm xmlns:a="http://schemas.openxmlformats.org/drawingml/2006/main">
          <a:off x="2964928" y="2973775"/>
          <a:ext cx="367808" cy="676063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b="1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0.88254</cdr:x>
      <cdr:y>0.28571</cdr:y>
    </cdr:from>
    <cdr:to>
      <cdr:x>0.98093</cdr:x>
      <cdr:y>0.35714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8069955" y="1152127"/>
          <a:ext cx="899678" cy="288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 rtl="0">
            <a:defRPr sz="1800" b="1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r>
            <a:rPr lang="ru-RU" sz="1600" b="1" kern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83,9%</a:t>
          </a:r>
          <a:endParaRPr lang="ru-RU" sz="1600" b="1" kern="1200" dirty="0">
            <a:solidFill>
              <a:prstClr val="black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0.12201</cdr:x>
      <cdr:y>0.10057</cdr:y>
    </cdr:from>
    <cdr:to>
      <cdr:x>0.44488</cdr:x>
      <cdr:y>0.24051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115616" y="405527"/>
          <a:ext cx="2952327" cy="564336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6080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646B1-048C-4CDE-AF0B-51292331B398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60800" y="9444038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D8F559-FA4B-4F06-8936-F86506EB06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382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80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E1BAC-D209-4EB3-8839-E6DCB6410485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53062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800" y="9444038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2C4A9-0D14-4791-82C1-B26B0BB807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363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C4A9-0D14-4791-82C1-B26B0BB807C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23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C4A9-0D14-4791-82C1-B26B0BB807C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642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C4A9-0D14-4791-82C1-B26B0BB807CB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187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C4A9-0D14-4791-82C1-B26B0BB807CB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4553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C4A9-0D14-4791-82C1-B26B0BB807CB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455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C4A9-0D14-4791-82C1-B26B0BB807CB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804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C4A9-0D14-4791-82C1-B26B0BB807CB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955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105DD86-2879-4B17-A66E-FFFA54154C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15FB789-73A6-42FB-AAEF-888709E5FCCF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105DD86-2879-4B17-A66E-FFFA54154C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36904" cy="1008112"/>
          </a:xfrm>
        </p:spPr>
        <p:txBody>
          <a:bodyPr>
            <a:noAutofit/>
          </a:bodyPr>
          <a:lstStyle/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основного мероприятия  «Выполнение государственных обязательств по обеспечению жильем категорий граждан, установленных федеральным законодательством» государственной программы Российской Федерации «Обеспечение доступным и комфортным жильем и коммунальными услугами граждан Российской Федерации»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132857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Итоги выдачи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государственных жилищных сертификатов 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за 9 месяцев  2018 года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33688" y="5803900"/>
            <a:ext cx="6194425" cy="979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08000" rIns="360000" bIns="108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84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11"/>
    </mc:Choice>
    <mc:Fallback xmlns="">
      <p:transition spd="slow" advTm="741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43848036"/>
              </p:ext>
            </p:extLst>
          </p:nvPr>
        </p:nvGraphicFramePr>
        <p:xfrm>
          <a:off x="611560" y="906729"/>
          <a:ext cx="860444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48477" y="305475"/>
            <a:ext cx="8640960" cy="830997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>
            <a:spAutoFit/>
          </a:bodyPr>
          <a:lstStyle/>
          <a:p>
            <a:pPr algn="ctr" fontAlgn="t"/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Выдача (с учетом исключений) и реализация ГЖС выпуска 2018 года по категории «ВП» за 9 месяцев -69 субъектов</a:t>
            </a:r>
            <a:endParaRPr lang="ru-RU" sz="2400" b="1" dirty="0">
              <a:solidFill>
                <a:srgbClr val="000000"/>
              </a:solidFill>
              <a:latin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865734"/>
              </p:ext>
            </p:extLst>
          </p:nvPr>
        </p:nvGraphicFramePr>
        <p:xfrm>
          <a:off x="1379897" y="5085184"/>
          <a:ext cx="6583763" cy="1261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2869"/>
                <a:gridCol w="2150894"/>
              </a:tblGrid>
              <a:tr h="43204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Остаток от выдачи за 9 месяцев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D9C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147 946,8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9C2F0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Приказ Минстроя России № 640/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D9C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106 444,4</a:t>
                      </a:r>
                      <a:endParaRPr lang="ru-RU" dirty="0"/>
                    </a:p>
                  </a:txBody>
                  <a:tcPr anchor="ctr">
                    <a:solidFill>
                      <a:srgbClr val="D9C2F0"/>
                    </a:solidFill>
                  </a:tcPr>
                </a:tc>
              </a:tr>
              <a:tr h="39742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ПЕРЕРАСПРЕДЕЛЕНО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D9C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41 441,7</a:t>
                      </a:r>
                      <a:endParaRPr lang="ru-RU" dirty="0"/>
                    </a:p>
                  </a:txBody>
                  <a:tcPr anchor="ctr">
                    <a:solidFill>
                      <a:srgbClr val="D9C2F0"/>
                    </a:solidFill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689607" y="4746775"/>
            <a:ext cx="1260989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225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62"/>
    </mc:Choice>
    <mc:Fallback xmlns="">
      <p:transition spd="slow" advTm="3762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01658081"/>
              </p:ext>
            </p:extLst>
          </p:nvPr>
        </p:nvGraphicFramePr>
        <p:xfrm>
          <a:off x="0" y="836712"/>
          <a:ext cx="9144000" cy="5904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48477" y="305475"/>
            <a:ext cx="8640960" cy="830997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>
            <a:spAutoFit/>
          </a:bodyPr>
          <a:lstStyle/>
          <a:p>
            <a:pPr algn="ctr" fontAlgn="t"/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Выдача (с учетом исключений) </a:t>
            </a:r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>и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реализация </a:t>
            </a:r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>ГЖС выпуска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2018 года по категории «ПС» (за 9 месяцев) – 81 субъект</a:t>
            </a:r>
            <a:endParaRPr lang="ru-RU" sz="2400" b="1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11170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87"/>
    </mc:Choice>
    <mc:Fallback xmlns="">
      <p:transition spd="slow" advTm="2087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36782" y="188640"/>
            <a:ext cx="8856984" cy="923330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>
            <a:spAutoFit/>
          </a:bodyPr>
          <a:lstStyle/>
          <a:p>
            <a:pPr algn="ctr" fontAlgn="t"/>
            <a:r>
              <a:rPr lang="ru-RU" b="1" dirty="0">
                <a:solidFill>
                  <a:srgbClr val="000000"/>
                </a:solidFill>
                <a:latin typeface="Times New Roman"/>
              </a:rPr>
              <a:t>Информация о выдаче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ГЖС гражданам, выезжающим (выехавшим) </a:t>
            </a:r>
          </a:p>
          <a:p>
            <a:pPr algn="ctr" fontAlgn="t"/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из районов Крайнего Севера и приравненных к ним лицам</a:t>
            </a:r>
          </a:p>
          <a:p>
            <a:pPr algn="ctr" fontAlgn="t"/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(категория ПС)  -  81 субъект РФ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768992422"/>
              </p:ext>
            </p:extLst>
          </p:nvPr>
        </p:nvGraphicFramePr>
        <p:xfrm>
          <a:off x="1619672" y="1340768"/>
          <a:ext cx="737409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168479"/>
              </p:ext>
            </p:extLst>
          </p:nvPr>
        </p:nvGraphicFramePr>
        <p:xfrm>
          <a:off x="170093" y="1196752"/>
          <a:ext cx="2231714" cy="2508429"/>
        </p:xfrm>
        <a:graphic>
          <a:graphicData uri="http://schemas.openxmlformats.org/drawingml/2006/table">
            <a:tbl>
              <a:tblPr firstRow="1" bandRow="1"/>
              <a:tblGrid>
                <a:gridCol w="1088641"/>
                <a:gridCol w="1143073"/>
              </a:tblGrid>
              <a:tr h="7331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выдачи ГЖС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Кол-во  субъектов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399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80-100%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399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50-80%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399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&lt;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50%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A02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A023">
                        <a:tint val="40000"/>
                      </a:srgbClr>
                    </a:solidFill>
                  </a:tcPr>
                </a:tc>
              </a:tr>
              <a:tr h="2513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9"/>
          <p:cNvSpPr txBox="1"/>
          <p:nvPr/>
        </p:nvSpPr>
        <p:spPr>
          <a:xfrm>
            <a:off x="4603925" y="5346843"/>
            <a:ext cx="960218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515 499,8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4594263" y="6127918"/>
            <a:ext cx="969880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18 454,3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03925" y="5725499"/>
            <a:ext cx="960218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497 045,5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9"/>
          <p:cNvSpPr txBox="1"/>
          <p:nvPr/>
        </p:nvSpPr>
        <p:spPr>
          <a:xfrm>
            <a:off x="7673378" y="3230529"/>
            <a:ext cx="1043951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152 806,3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9"/>
          <p:cNvSpPr txBox="1"/>
          <p:nvPr/>
        </p:nvSpPr>
        <p:spPr>
          <a:xfrm>
            <a:off x="7677177" y="4344798"/>
            <a:ext cx="1043951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18 322,6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9"/>
          <p:cNvSpPr txBox="1"/>
          <p:nvPr/>
        </p:nvSpPr>
        <p:spPr>
          <a:xfrm>
            <a:off x="7689479" y="3582142"/>
            <a:ext cx="1023708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116 863,0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9"/>
          <p:cNvSpPr txBox="1"/>
          <p:nvPr/>
        </p:nvSpPr>
        <p:spPr>
          <a:xfrm>
            <a:off x="7689479" y="3949722"/>
            <a:ext cx="1027850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66 124,0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9"/>
          <p:cNvSpPr txBox="1"/>
          <p:nvPr/>
        </p:nvSpPr>
        <p:spPr>
          <a:xfrm>
            <a:off x="7677177" y="4717550"/>
            <a:ext cx="1052455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2 934,7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9"/>
          <p:cNvSpPr txBox="1"/>
          <p:nvPr/>
        </p:nvSpPr>
        <p:spPr>
          <a:xfrm>
            <a:off x="7377425" y="2564904"/>
            <a:ext cx="141031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ОСТАТКИ     (тыс. рублей):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8878731" y="2934993"/>
            <a:ext cx="0" cy="19364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12" idx="3"/>
          </p:cNvCxnSpPr>
          <p:nvPr/>
        </p:nvCxnSpPr>
        <p:spPr>
          <a:xfrm>
            <a:off x="8717329" y="3384418"/>
            <a:ext cx="1453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8722309" y="3736030"/>
            <a:ext cx="1453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8717329" y="4103610"/>
            <a:ext cx="1614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8717329" y="4498686"/>
            <a:ext cx="1614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8733430" y="4871438"/>
            <a:ext cx="1453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8713186" y="2944468"/>
            <a:ext cx="1490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9"/>
          <p:cNvSpPr txBox="1"/>
          <p:nvPr/>
        </p:nvSpPr>
        <p:spPr>
          <a:xfrm>
            <a:off x="4943106" y="4455940"/>
            <a:ext cx="621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600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0%</a:t>
            </a:r>
          </a:p>
        </p:txBody>
      </p:sp>
    </p:spTree>
    <p:extLst>
      <p:ext uri="{BB962C8B-B14F-4D97-AF65-F5344CB8AC3E}">
        <p14:creationId xmlns:p14="http://schemas.microsoft.com/office/powerpoint/2010/main" val="148458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05099677"/>
              </p:ext>
            </p:extLst>
          </p:nvPr>
        </p:nvGraphicFramePr>
        <p:xfrm>
          <a:off x="0" y="836713"/>
          <a:ext cx="9144000" cy="4032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48476" y="305475"/>
            <a:ext cx="8816011" cy="830997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>
            <a:spAutoFit/>
          </a:bodyPr>
          <a:lstStyle/>
          <a:p>
            <a:pPr algn="ctr" fontAlgn="t"/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Выдача (с учетом исключений) </a:t>
            </a:r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>и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реализация </a:t>
            </a:r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>ГЖС выпуска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2018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года по категории «ТО» (за 9 месяцев) – 29 ЗАТО</a:t>
            </a:r>
            <a:endParaRPr lang="ru-RU" sz="24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84168" y="1242240"/>
            <a:ext cx="2880320" cy="458568"/>
          </a:xfrm>
          <a:prstGeom prst="rect">
            <a:avLst/>
          </a:prstGeom>
          <a:solidFill>
            <a:srgbClr val="DBED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Сравнение темпов выдачи и оплаты ГЖС </a:t>
            </a:r>
            <a:endParaRPr lang="ru-RU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778741"/>
              </p:ext>
            </p:extLst>
          </p:nvPr>
        </p:nvGraphicFramePr>
        <p:xfrm>
          <a:off x="1379897" y="5085184"/>
          <a:ext cx="6583763" cy="1261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2869"/>
                <a:gridCol w="2150894"/>
              </a:tblGrid>
              <a:tr h="43204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Остаток от выдачи за 9 месяцев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31 529,4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Приказ Минстроя России № 640/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14 749,8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9742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ПЕРЕРАСПРЕДЕЛЕНО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16 779,6 </a:t>
                      </a:r>
                      <a:endParaRPr lang="ru-RU" sz="20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6689607" y="4746775"/>
            <a:ext cx="1260989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187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1"/>
    </mc:Choice>
    <mc:Fallback xmlns="">
      <p:transition spd="slow" advTm="611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4400" b="1" dirty="0" smtClean="0"/>
          </a:p>
          <a:p>
            <a:pPr algn="ctr"/>
            <a:endParaRPr lang="ru-RU" sz="4400" b="1" dirty="0"/>
          </a:p>
        </p:txBody>
      </p:sp>
      <p:sp>
        <p:nvSpPr>
          <p:cNvPr id="7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основного мероприятия  «Выполнение государственных обязательств по обеспечению жильем категорий граждан, установленных федеральным законодательством» государственной программы Российской Федерации «Обеспечение доступным и комфортным жильем и коммунальными услугами граждан Российской Федерации»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993039"/>
              </p:ext>
            </p:extLst>
          </p:nvPr>
        </p:nvGraphicFramePr>
        <p:xfrm>
          <a:off x="323528" y="1700808"/>
          <a:ext cx="8496945" cy="4907983"/>
        </p:xfrm>
        <a:graphic>
          <a:graphicData uri="http://schemas.openxmlformats.org/drawingml/2006/table">
            <a:tbl>
              <a:tblPr/>
              <a:tblGrid>
                <a:gridCol w="4032448"/>
                <a:gridCol w="1800200"/>
                <a:gridCol w="2664297"/>
              </a:tblGrid>
              <a:tr h="36004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effectLst/>
                          <a:latin typeface="Arial"/>
                        </a:rPr>
                        <a:t>Задержка оплаты </a:t>
                      </a:r>
                      <a:endParaRPr lang="ru-RU" sz="1800" b="1" i="0" u="none" strike="noStrike" dirty="0" smtClean="0"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ru-RU" sz="1800" b="1" i="0" u="none" strike="noStrike" dirty="0" smtClean="0">
                          <a:effectLst/>
                          <a:latin typeface="Arial"/>
                        </a:rPr>
                        <a:t>по </a:t>
                      </a:r>
                      <a:r>
                        <a:rPr lang="ru-RU" sz="1800" b="1" i="0" u="none" strike="noStrike" dirty="0">
                          <a:effectLst/>
                          <a:latin typeface="Arial"/>
                        </a:rPr>
                        <a:t>причине отсутствия реестров выданных </a:t>
                      </a:r>
                      <a:r>
                        <a:rPr lang="ru-RU" sz="1800" b="1" i="0" u="none" strike="noStrike" dirty="0" smtClean="0">
                          <a:effectLst/>
                          <a:latin typeface="Arial"/>
                        </a:rPr>
                        <a:t>сертификатов</a:t>
                      </a:r>
                      <a:endParaRPr lang="ru-RU" sz="800" b="1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40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Субъект </a:t>
                      </a:r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РФ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Приказ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Просрочка оплаты  (дни)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02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 Республика Бурятия 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208/</a:t>
                      </a:r>
                      <a:r>
                        <a:rPr lang="ru-RU" sz="2000" b="0" i="0" u="none" strike="noStrike" dirty="0" err="1" smtClean="0">
                          <a:effectLst/>
                          <a:latin typeface="Times New Roman"/>
                        </a:rPr>
                        <a:t>пр</a:t>
                      </a:r>
                      <a:endParaRPr lang="ru-RU" sz="2000" b="0" i="0" u="none" strike="noStrike" dirty="0" smtClean="0">
                        <a:effectLst/>
                        <a:latin typeface="Times New Roman"/>
                      </a:endParaRPr>
                    </a:p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431/</a:t>
                      </a:r>
                      <a:r>
                        <a:rPr lang="ru-RU" sz="2000" b="0" i="0" u="none" strike="noStrike" dirty="0" err="1" smtClean="0">
                          <a:effectLst/>
                          <a:latin typeface="Times New Roman"/>
                        </a:rPr>
                        <a:t>пр</a:t>
                      </a:r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 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21</a:t>
                      </a:r>
                    </a:p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19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02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 Республика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Ингушетия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208/</a:t>
                      </a:r>
                      <a:r>
                        <a:rPr lang="ru-RU" sz="2000" b="0" i="0" u="none" strike="noStrike" dirty="0" err="1" smtClean="0">
                          <a:effectLst/>
                          <a:latin typeface="Times New Roman"/>
                        </a:rPr>
                        <a:t>пр</a:t>
                      </a:r>
                      <a:endParaRPr lang="ru-RU" sz="2000" b="0" i="0" u="none" strike="noStrike" dirty="0" smtClean="0">
                        <a:effectLst/>
                        <a:latin typeface="Times New Roman"/>
                      </a:endParaRPr>
                    </a:p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431/</a:t>
                      </a:r>
                      <a:r>
                        <a:rPr lang="ru-RU" sz="2000" b="0" i="0" u="none" strike="noStrike" dirty="0" err="1" smtClean="0">
                          <a:effectLst/>
                          <a:latin typeface="Times New Roman"/>
                        </a:rPr>
                        <a:t>пр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29</a:t>
                      </a:r>
                    </a:p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19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0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 Республика Коми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208/</a:t>
                      </a:r>
                      <a:r>
                        <a:rPr lang="ru-RU" sz="2000" b="0" i="0" u="none" strike="noStrike" dirty="0" err="1" smtClean="0">
                          <a:effectLst/>
                          <a:latin typeface="Times New Roman"/>
                        </a:rPr>
                        <a:t>пр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35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027">
                <a:tc>
                  <a:txBody>
                    <a:bodyPr/>
                    <a:lstStyle/>
                    <a:p>
                      <a:pPr marL="93663" indent="0" algn="l" fontAlgn="ctr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Республика Северная Осетия - Алания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208/</a:t>
                      </a:r>
                      <a:r>
                        <a:rPr lang="ru-RU" sz="2000" b="0" i="0" u="none" strike="noStrike" dirty="0" err="1" smtClean="0">
                          <a:effectLst/>
                          <a:latin typeface="Times New Roman"/>
                        </a:rPr>
                        <a:t>пр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33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4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Тульская область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208/</a:t>
                      </a:r>
                      <a:r>
                        <a:rPr lang="ru-RU" sz="2000" b="0" i="0" u="none" strike="noStrike" dirty="0" err="1" smtClean="0">
                          <a:effectLst/>
                          <a:latin typeface="Times New Roman"/>
                        </a:rPr>
                        <a:t>пр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19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93663" indent="0" algn="l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Ямало-Ненецкий АО  (56/</a:t>
                      </a:r>
                      <a:r>
                        <a:rPr lang="ru-RU" sz="2000" b="0" i="0" u="none" strike="noStrike" dirty="0" err="1" smtClean="0">
                          <a:effectLst/>
                          <a:latin typeface="Times New Roman"/>
                        </a:rPr>
                        <a:t>пр</a:t>
                      </a:r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)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56/</a:t>
                      </a:r>
                      <a:r>
                        <a:rPr lang="ru-RU" sz="2000" b="0" i="0" u="none" strike="noStrike" dirty="0" err="1" smtClean="0">
                          <a:effectLst/>
                          <a:latin typeface="Times New Roman"/>
                        </a:rPr>
                        <a:t>пр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21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9571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основного мероприятия  «Выполнение государственных обязательств по обеспечению жильем категорий граждан, установленных федеральным законодательством» государственной программы Российской Федерации «Обеспечение доступным и комфортным жильем и коммунальными услугами граждан Российской Федерации»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67844" y="1696050"/>
            <a:ext cx="2592288" cy="576064"/>
          </a:xfrm>
          <a:prstGeom prst="rect">
            <a:avLst/>
          </a:prstGeom>
          <a:solidFill>
            <a:srgbClr val="DBED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2018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2492896"/>
            <a:ext cx="6300700" cy="648072"/>
          </a:xfrm>
          <a:prstGeom prst="rect">
            <a:avLst/>
          </a:prstGeom>
          <a:solidFill>
            <a:srgbClr val="DBED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Направлены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 ОИВ субъектов РФ, ФОИВ и администрации ЗАТО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99912" y="4262598"/>
            <a:ext cx="2520280" cy="1543382"/>
          </a:xfrm>
          <a:prstGeom prst="rect">
            <a:avLst/>
          </a:prstGeom>
          <a:solidFill>
            <a:srgbClr val="EDE2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</a:rPr>
              <a:t>УВ,МЧ,ВП,ТО</a:t>
            </a:r>
          </a:p>
          <a:p>
            <a:pPr algn="ctr"/>
            <a:endParaRPr lang="ru-RU" sz="900" b="1" u="sng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Контрольные  цифры бюджетных средств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36096" y="4262599"/>
            <a:ext cx="2484276" cy="1543381"/>
          </a:xfrm>
          <a:prstGeom prst="rect">
            <a:avLst/>
          </a:prstGeom>
          <a:solidFill>
            <a:srgbClr val="EDE2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</a:rPr>
              <a:t>ПС</a:t>
            </a:r>
          </a:p>
          <a:p>
            <a:pPr algn="ctr"/>
            <a:endParaRPr lang="ru-RU" sz="900" b="1" u="sng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Распределение бюджетных ассигнований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25732" y="3403848"/>
            <a:ext cx="4104456" cy="457200"/>
          </a:xfrm>
          <a:prstGeom prst="rect">
            <a:avLst/>
          </a:prstGeom>
          <a:solidFill>
            <a:srgbClr val="EDE2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 соответствии с п. 28 Правил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Левая фигурная скобка 10"/>
          <p:cNvSpPr/>
          <p:nvPr/>
        </p:nvSpPr>
        <p:spPr>
          <a:xfrm rot="5400000">
            <a:off x="4479066" y="2733647"/>
            <a:ext cx="373824" cy="2628627"/>
          </a:xfrm>
          <a:prstGeom prst="leftBrace">
            <a:avLst>
              <a:gd name="adj1" fmla="val 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665979" y="3140968"/>
            <a:ext cx="0" cy="2628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499912" y="6093296"/>
            <a:ext cx="6420460" cy="457200"/>
          </a:xfrm>
          <a:prstGeom prst="rect">
            <a:avLst/>
          </a:prstGeom>
          <a:solidFill>
            <a:srgbClr val="FBBD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!!!</a:t>
            </a:r>
            <a:r>
              <a:rPr lang="ru-RU" b="1" dirty="0" smtClean="0">
                <a:solidFill>
                  <a:schemeClr val="tx1"/>
                </a:solidFill>
              </a:rPr>
              <a:t>     Заявки на бланки присылать не надо    </a:t>
            </a:r>
            <a:r>
              <a:rPr lang="ru-RU" sz="2800" b="1" dirty="0" smtClean="0">
                <a:solidFill>
                  <a:schemeClr val="tx1"/>
                </a:solidFill>
              </a:rPr>
              <a:t>!!!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395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7"/>
    </mc:Choice>
    <mc:Fallback xmlns="">
      <p:transition spd="slow" advTm="120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292436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  <a:defRPr/>
            </a:pPr>
            <a:r>
              <a:rPr lang="ru-RU" sz="2700" b="1" dirty="0" smtClean="0">
                <a:solidFill>
                  <a:schemeClr val="tx1"/>
                </a:solidFill>
              </a:rPr>
              <a:t>График – 2018</a:t>
            </a:r>
            <a:r>
              <a:rPr lang="ru-RU" sz="27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Распоряжение  Правительства Российской Федерации        </a:t>
            </a:r>
            <a:b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от 30.01.2018  № 119-р </a:t>
            </a: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endParaRPr lang="ru-RU" sz="13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529616146"/>
              </p:ext>
            </p:extLst>
          </p:nvPr>
        </p:nvGraphicFramePr>
        <p:xfrm>
          <a:off x="323528" y="1700808"/>
          <a:ext cx="856895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23528" y="1628800"/>
            <a:ext cx="3096344" cy="720080"/>
          </a:xfrm>
          <a:prstGeom prst="rect">
            <a:avLst/>
          </a:prstGeom>
          <a:solidFill>
            <a:srgbClr val="66CCFF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Всего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866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503,7</a:t>
            </a:r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(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тыс. рублей)</a:t>
            </a:r>
            <a:endParaRPr lang="ru-RU" sz="1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21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основного мероприятия  «Выполнение государственных обязательств по обеспечению жильем категорий граждан, установленных федеральным законодательством» государственной программы Российской Федерации «Обеспечение доступным и комфортным жильем и коммунальными услугами граждан Российской Федерации»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802403"/>
            <a:ext cx="1872208" cy="76201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т 01.02.2018   </a:t>
            </a:r>
            <a:r>
              <a:rPr lang="ru-RU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№ 56/</a:t>
            </a:r>
            <a:r>
              <a:rPr lang="ru-RU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endParaRPr lang="ru-RU" sz="2800" b="1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62017" y="2806968"/>
            <a:ext cx="1834885" cy="76201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от 05.04.2018   </a:t>
            </a:r>
            <a:r>
              <a:rPr lang="ru-RU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№ 208/</a:t>
            </a:r>
            <a:r>
              <a:rPr lang="ru-RU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endParaRPr lang="ru-RU" sz="2800" b="1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16016" y="2806968"/>
            <a:ext cx="1796366" cy="76201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04.07.2018  </a:t>
            </a:r>
          </a:p>
          <a:p>
            <a:pPr algn="ctr"/>
            <a:r>
              <a:rPr lang="ru-RU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8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431/</a:t>
            </a:r>
            <a:r>
              <a:rPr lang="ru-RU" sz="2800" b="1" dirty="0" err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sz="28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63356" y="1844824"/>
            <a:ext cx="5904656" cy="50405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Приказы Минстроя России</a:t>
            </a:r>
          </a:p>
        </p:txBody>
      </p:sp>
      <p:sp>
        <p:nvSpPr>
          <p:cNvPr id="14" name="Блок-схема: несколько документов 13"/>
          <p:cNvSpPr/>
          <p:nvPr/>
        </p:nvSpPr>
        <p:spPr>
          <a:xfrm>
            <a:off x="457106" y="5517232"/>
            <a:ext cx="1872208" cy="828092"/>
          </a:xfrm>
          <a:prstGeom prst="flowChartMultidocumen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3 576 </a:t>
            </a:r>
            <a:r>
              <a:rPr lang="ru-RU" sz="2400" b="1" dirty="0" err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гжс</a:t>
            </a:r>
            <a:endParaRPr lang="ru-RU" sz="2400" b="1" dirty="0" smtClean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Блок-схема: несколько документов 18"/>
          <p:cNvSpPr/>
          <p:nvPr/>
        </p:nvSpPr>
        <p:spPr>
          <a:xfrm>
            <a:off x="2778161" y="5517232"/>
            <a:ext cx="1837523" cy="828092"/>
          </a:xfrm>
          <a:prstGeom prst="flowChartMultidocumen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782 </a:t>
            </a:r>
            <a:r>
              <a:rPr lang="ru-RU" sz="2400" b="1" dirty="0" err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гжс</a:t>
            </a:r>
            <a:endParaRPr lang="ru-RU" sz="2400" b="1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Блок-схема: несколько документов 19"/>
          <p:cNvSpPr/>
          <p:nvPr/>
        </p:nvSpPr>
        <p:spPr>
          <a:xfrm>
            <a:off x="4950101" y="5517232"/>
            <a:ext cx="1944216" cy="828092"/>
          </a:xfrm>
          <a:prstGeom prst="flowChartMultidocumen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6 485 </a:t>
            </a:r>
            <a:r>
              <a:rPr lang="ru-RU" sz="2400" b="1" dirty="0" err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гжс</a:t>
            </a:r>
            <a:endParaRPr lang="ru-RU" sz="2400" b="1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Прямая со стрелкой 26"/>
          <p:cNvCxnSpPr>
            <a:stCxn id="5" idx="2"/>
            <a:endCxn id="61" idx="0"/>
          </p:cNvCxnSpPr>
          <p:nvPr/>
        </p:nvCxnSpPr>
        <p:spPr>
          <a:xfrm>
            <a:off x="1475656" y="3564421"/>
            <a:ext cx="9616" cy="5111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6" idx="2"/>
            <a:endCxn id="106" idx="0"/>
          </p:cNvCxnSpPr>
          <p:nvPr/>
        </p:nvCxnSpPr>
        <p:spPr>
          <a:xfrm>
            <a:off x="3579460" y="3568985"/>
            <a:ext cx="3301" cy="5065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endCxn id="108" idx="0"/>
          </p:cNvCxnSpPr>
          <p:nvPr/>
        </p:nvCxnSpPr>
        <p:spPr>
          <a:xfrm>
            <a:off x="5805495" y="3530878"/>
            <a:ext cx="0" cy="55157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1863374" y="2348881"/>
            <a:ext cx="0" cy="4320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3779912" y="2359424"/>
            <a:ext cx="1" cy="4328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5922209" y="2391023"/>
            <a:ext cx="0" cy="4084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Прямоугольник 88"/>
          <p:cNvSpPr/>
          <p:nvPr/>
        </p:nvSpPr>
        <p:spPr>
          <a:xfrm>
            <a:off x="6899269" y="2812260"/>
            <a:ext cx="1872208" cy="19128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04.10.2018  </a:t>
            </a:r>
          </a:p>
          <a:p>
            <a:pPr algn="ctr"/>
            <a:r>
              <a:rPr lang="ru-RU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8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640/</a:t>
            </a:r>
            <a:r>
              <a:rPr lang="ru-RU" sz="2800" b="1" dirty="0" err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sz="28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текущий, </a:t>
            </a:r>
          </a:p>
          <a:p>
            <a:pPr algn="ctr"/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действует </a:t>
            </a:r>
            <a:b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до 20.12.2018</a:t>
            </a:r>
            <a:endParaRPr lang="ru-RU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Овал 60"/>
          <p:cNvSpPr/>
          <p:nvPr/>
        </p:nvSpPr>
        <p:spPr>
          <a:xfrm>
            <a:off x="549168" y="4075527"/>
            <a:ext cx="1872208" cy="105005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7 134,3 </a:t>
            </a:r>
          </a:p>
          <a:p>
            <a:pPr algn="ctr"/>
            <a:r>
              <a:rPr lang="ru-RU" sz="12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млн. руб.</a:t>
            </a:r>
          </a:p>
          <a:p>
            <a:pPr algn="ctr"/>
            <a:r>
              <a:rPr lang="ru-RU" sz="5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___________________________________</a:t>
            </a:r>
          </a:p>
          <a:p>
            <a:pPr algn="ctr"/>
            <a:r>
              <a:rPr lang="ru-RU" sz="20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48,0 </a:t>
            </a:r>
            <a:r>
              <a:rPr lang="ru-RU" sz="20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</p:txBody>
      </p:sp>
      <p:cxnSp>
        <p:nvCxnSpPr>
          <p:cNvPr id="90" name="Прямая со стрелкой 89"/>
          <p:cNvCxnSpPr/>
          <p:nvPr/>
        </p:nvCxnSpPr>
        <p:spPr>
          <a:xfrm>
            <a:off x="7380312" y="2369343"/>
            <a:ext cx="0" cy="4429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Овал 105"/>
          <p:cNvSpPr/>
          <p:nvPr/>
        </p:nvSpPr>
        <p:spPr>
          <a:xfrm>
            <a:off x="2665318" y="4075527"/>
            <a:ext cx="1834885" cy="103619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11 550,9 </a:t>
            </a:r>
          </a:p>
          <a:p>
            <a:pPr algn="ctr"/>
            <a:r>
              <a:rPr lang="ru-RU" sz="12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млн. руб.</a:t>
            </a:r>
          </a:p>
          <a:p>
            <a:pPr algn="ctr"/>
            <a:r>
              <a:rPr lang="ru-RU" sz="5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_________________________________</a:t>
            </a:r>
          </a:p>
          <a:p>
            <a:pPr algn="ctr"/>
            <a:r>
              <a:rPr lang="ru-RU" sz="20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77,7 %</a:t>
            </a:r>
            <a:endParaRPr lang="ru-RU" sz="2000" b="1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Овал 107"/>
          <p:cNvSpPr/>
          <p:nvPr/>
        </p:nvSpPr>
        <p:spPr>
          <a:xfrm>
            <a:off x="4907312" y="4082455"/>
            <a:ext cx="1796366" cy="103619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13 239,7</a:t>
            </a:r>
          </a:p>
          <a:p>
            <a:pPr lvl="0" algn="ctr"/>
            <a:r>
              <a:rPr lang="ru-RU" sz="12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млн. руб.</a:t>
            </a:r>
          </a:p>
          <a:p>
            <a:pPr lvl="0" algn="ctr"/>
            <a:r>
              <a:rPr lang="ru-RU" sz="5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________________________________</a:t>
            </a:r>
          </a:p>
          <a:p>
            <a:pPr lvl="0" algn="ctr"/>
            <a:r>
              <a:rPr lang="ru-RU" sz="20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89,1 </a:t>
            </a:r>
            <a:r>
              <a:rPr lang="ru-RU" sz="20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371891"/>
            <a:ext cx="698376" cy="3995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316820" y="2402848"/>
            <a:ext cx="914400" cy="3995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II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414375" y="2402847"/>
            <a:ext cx="914400" cy="3995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III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653612" y="2412705"/>
            <a:ext cx="914400" cy="3995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IV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26014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731"/>
    </mc:Choice>
    <mc:Fallback xmlns="">
      <p:transition spd="slow" advTm="4473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20" y="332656"/>
            <a:ext cx="8640960" cy="830997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>
            <a:spAutoFit/>
          </a:bodyPr>
          <a:lstStyle/>
          <a:p>
            <a:pPr algn="ctr" fontAlgn="t"/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Выдача (с учетом исключений) </a:t>
            </a:r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>и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реализация </a:t>
            </a:r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>ГЖС </a:t>
            </a:r>
            <a:endParaRPr lang="ru-RU" sz="2400" b="1" dirty="0" smtClean="0">
              <a:solidFill>
                <a:srgbClr val="000000"/>
              </a:solidFill>
              <a:latin typeface="Times New Roman"/>
            </a:endParaRPr>
          </a:p>
          <a:p>
            <a:pPr algn="ctr" fontAlgn="t"/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выпуска 2018 года за 9 месяцев  (в разрезе категорий) </a:t>
            </a:r>
            <a:endParaRPr lang="ru-RU" sz="2400" b="1" dirty="0">
              <a:solidFill>
                <a:srgbClr val="000000"/>
              </a:solidFill>
              <a:latin typeface="Times New Roman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10098359" y="7209409"/>
            <a:ext cx="0" cy="240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3590208"/>
              </p:ext>
            </p:extLst>
          </p:nvPr>
        </p:nvGraphicFramePr>
        <p:xfrm>
          <a:off x="41564" y="1163653"/>
          <a:ext cx="9036496" cy="5616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247837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993"/>
    </mc:Choice>
    <mc:Fallback xmlns="">
      <p:transition spd="slow" advTm="34993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24603450"/>
              </p:ext>
            </p:extLst>
          </p:nvPr>
        </p:nvGraphicFramePr>
        <p:xfrm>
          <a:off x="32039" y="1117728"/>
          <a:ext cx="9144000" cy="5562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48477" y="305475"/>
            <a:ext cx="8640960" cy="830997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>
            <a:spAutoFit/>
          </a:bodyPr>
          <a:lstStyle/>
          <a:p>
            <a:pPr algn="ctr" fontAlgn="t"/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Выдача (с учетом исключений) </a:t>
            </a:r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>и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реализация </a:t>
            </a:r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>ГЖС выпуска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2018 года по категории «УВ»  (за 9 месяцев)</a:t>
            </a:r>
            <a:endParaRPr lang="ru-RU" sz="24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69054" y="1268760"/>
            <a:ext cx="3456384" cy="649599"/>
          </a:xfrm>
          <a:prstGeom prst="rect">
            <a:avLst/>
          </a:prstGeom>
          <a:solidFill>
            <a:srgbClr val="DBED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Темпы выдачи ГЖС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 2018 году 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312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662"/>
    </mc:Choice>
    <mc:Fallback xmlns="">
      <p:transition spd="slow" advTm="42662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36782" y="188640"/>
            <a:ext cx="8856984" cy="1200329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>
            <a:spAutoFit/>
          </a:bodyPr>
          <a:lstStyle/>
          <a:p>
            <a:pPr algn="ctr" fontAlgn="t"/>
            <a:r>
              <a:rPr lang="ru-RU" b="1" dirty="0">
                <a:solidFill>
                  <a:srgbClr val="000000"/>
                </a:solidFill>
                <a:latin typeface="Times New Roman"/>
              </a:rPr>
              <a:t>Информация о выдаче ГЖС по категории </a:t>
            </a:r>
          </a:p>
          <a:p>
            <a:pPr algn="ctr" fontAlgn="t"/>
            <a:r>
              <a:rPr lang="ru-RU" b="1" dirty="0">
                <a:solidFill>
                  <a:srgbClr val="000000"/>
                </a:solidFill>
                <a:latin typeface="Times New Roman"/>
              </a:rPr>
              <a:t>«Военнослужащие, сотрудники органов внутренних дел, подлежащие увольнению с военной службы (службы), и приравненные к ним лица»</a:t>
            </a:r>
          </a:p>
          <a:p>
            <a:pPr algn="ctr" fontAlgn="t"/>
            <a:r>
              <a:rPr lang="ru-RU" b="1" dirty="0">
                <a:solidFill>
                  <a:srgbClr val="000000"/>
                </a:solidFill>
                <a:latin typeface="Times New Roman"/>
              </a:rPr>
              <a:t>(категория УВ) –  8  федеральных органов исполнительной власти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035869708"/>
              </p:ext>
            </p:extLst>
          </p:nvPr>
        </p:nvGraphicFramePr>
        <p:xfrm>
          <a:off x="136782" y="1359059"/>
          <a:ext cx="8856984" cy="4754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7311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73769200"/>
              </p:ext>
            </p:extLst>
          </p:nvPr>
        </p:nvGraphicFramePr>
        <p:xfrm>
          <a:off x="16024" y="720973"/>
          <a:ext cx="9144000" cy="6021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64905" y="476672"/>
            <a:ext cx="8640960" cy="830997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>
            <a:spAutoFit/>
          </a:bodyPr>
          <a:lstStyle/>
          <a:p>
            <a:pPr algn="ctr" fontAlgn="t"/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Выдача (с учетом исключений) </a:t>
            </a:r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>и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реализация </a:t>
            </a:r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>ГЖС выпуска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2018 года по категории «МЧ» за 9 месяцев – 82 субъекта</a:t>
            </a:r>
            <a:endParaRPr lang="ru-RU" sz="2400" b="1" dirty="0">
              <a:solidFill>
                <a:srgbClr val="000000"/>
              </a:solidFill>
              <a:latin typeface="Times New Roman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7335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447"/>
    </mc:Choice>
    <mc:Fallback xmlns="">
      <p:transition spd="slow" advTm="4544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Chart bld="category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36782" y="188640"/>
            <a:ext cx="8856984" cy="1200329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>
            <a:spAutoFit/>
          </a:bodyPr>
          <a:lstStyle/>
          <a:p>
            <a:pPr algn="ctr" fontAlgn="t"/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Информация о выдаче ГЖС гражданам, подвергшимся  радиационному воздействию вследствие катастрофы на Чернобыльской АЭС, аварии на производственном объединении «Маяк»,  и приравненным к ним лицам</a:t>
            </a:r>
          </a:p>
          <a:p>
            <a:pPr algn="ctr" fontAlgn="t"/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(категория МЧ)  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-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82 субъекта РФ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4201212407"/>
              </p:ext>
            </p:extLst>
          </p:nvPr>
        </p:nvGraphicFramePr>
        <p:xfrm>
          <a:off x="2915816" y="1628800"/>
          <a:ext cx="576064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334829"/>
              </p:ext>
            </p:extLst>
          </p:nvPr>
        </p:nvGraphicFramePr>
        <p:xfrm>
          <a:off x="251520" y="1617360"/>
          <a:ext cx="2664296" cy="2165960"/>
        </p:xfrm>
        <a:graphic>
          <a:graphicData uri="http://schemas.openxmlformats.org/drawingml/2006/table">
            <a:tbl>
              <a:tblPr firstRow="1" bandRow="1"/>
              <a:tblGrid>
                <a:gridCol w="1368152"/>
                <a:gridCol w="1296144"/>
              </a:tblGrid>
              <a:tr h="8417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выдачи  ГЖС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Кол-во  субъектов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537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80-100%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50-80%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&lt;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50%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62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073570891"/>
              </p:ext>
            </p:extLst>
          </p:nvPr>
        </p:nvGraphicFramePr>
        <p:xfrm>
          <a:off x="128869" y="1340769"/>
          <a:ext cx="888626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79512" y="188639"/>
            <a:ext cx="8784976" cy="984885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>
            <a:spAutoFit/>
          </a:bodyPr>
          <a:lstStyle/>
          <a:p>
            <a:pPr algn="ctr" fontAlgn="t"/>
            <a:endParaRPr lang="ru-RU" sz="800" b="1" dirty="0" smtClean="0">
              <a:solidFill>
                <a:srgbClr val="000000"/>
              </a:solidFill>
              <a:latin typeface="Times New Roman"/>
            </a:endParaRPr>
          </a:p>
          <a:p>
            <a:pPr algn="ctr" fontAlgn="t"/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Остаток средств федерального бюджета, образовавшийся по итогам </a:t>
            </a:r>
          </a:p>
          <a:p>
            <a:pPr algn="ctr" fontAlgn="t"/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выдачи ГЖС выпуска 2018 года по категории МЧ </a:t>
            </a:r>
          </a:p>
          <a:p>
            <a:pPr algn="r" fontAlgn="t"/>
            <a:r>
              <a:rPr lang="ru-RU" sz="1400" b="1" dirty="0" smtClean="0">
                <a:solidFill>
                  <a:srgbClr val="000000"/>
                </a:solidFill>
                <a:latin typeface="Times New Roman"/>
              </a:rPr>
              <a:t>по состоянию на 01.10.2018 г.</a:t>
            </a:r>
            <a:endParaRPr lang="ru-RU" sz="14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6234143"/>
            <a:ext cx="360040" cy="216024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03739" y="1691595"/>
            <a:ext cx="1337333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775 952,0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90188" y="6172878"/>
            <a:ext cx="32349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отказ от выделенных лимитов.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83886" y="4746630"/>
            <a:ext cx="1410069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272 927,3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3677" y="5222606"/>
            <a:ext cx="143125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448 630,7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51678" y="2516561"/>
            <a:ext cx="954107" cy="338554"/>
          </a:xfrm>
          <a:prstGeom prst="rect">
            <a:avLst/>
          </a:prstGeom>
          <a:solidFill>
            <a:srgbClr val="C498D6"/>
          </a:solidFill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78 149,9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84598" y="2855115"/>
            <a:ext cx="1056700" cy="338554"/>
          </a:xfrm>
          <a:prstGeom prst="rect">
            <a:avLst/>
          </a:prstGeom>
          <a:solidFill>
            <a:srgbClr val="C498D6"/>
          </a:solidFill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506 346,7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60940" y="3429553"/>
            <a:ext cx="954107" cy="3385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59 105,3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78745" y="1353041"/>
            <a:ext cx="132510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тыс. рублей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35128" y="3917434"/>
            <a:ext cx="1078246" cy="338554"/>
          </a:xfrm>
          <a:prstGeom prst="rect">
            <a:avLst/>
          </a:prstGeom>
          <a:solidFill>
            <a:srgbClr val="C498D6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132 350,1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22045" y="3260276"/>
            <a:ext cx="1056700" cy="3385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381 788,5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83886" y="5632161"/>
            <a:ext cx="954107" cy="33855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54 394,0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362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|1.5|2.2|1.7|2.2|1.7|1.7|2.4|2.4|3.2|2.3|3.8|1.7|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6.8|2.2|1.8|1.4|1.5|1.5|1.7|1.5|1.6|1.7|1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4.1|2.3|6.9|2.9|7.3|7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|4.4|3|2.8|3.2|7.1|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  <a:font script="Jpan" typeface="HGｺﾞｼｯｸM"/>
      <a:font script="Hang" typeface="HY그래픽B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ｺﾞｼｯｸM"/>
      <a:font script="Hang" typeface="HY그래픽M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8256</TotalTime>
  <Words>879</Words>
  <Application>Microsoft Office PowerPoint</Application>
  <PresentationFormat>Экран (4:3)</PresentationFormat>
  <Paragraphs>232</Paragraphs>
  <Slides>15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Аптека</vt:lpstr>
      <vt:lpstr>основного мероприятия  «Выполнение государственных обязательств по обеспечению жильем категорий граждан, установленных федеральным законодательством» государственной программы Российской Федерации «Обеспечение доступным и комфортным жильем и коммунальными услугами граждан Российской Федерации»</vt:lpstr>
      <vt:lpstr>График – 2018  Распоряжение  Правительства Российской Федерации          от 30.01.2018  № 119-р  </vt:lpstr>
      <vt:lpstr>основного мероприятия  «Выполнение государственных обязательств по обеспечению жильем категорий граждан, установленных федеральным законодательством» государственной программы Российской Федерации «Обеспечение доступным и комфортным жильем и коммунальными услугами граждан Российской Федерации»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основного мероприятия  «Выполнение государственных обязательств по обеспечению жильем категорий граждан, установленных федеральным законодательством» государственной программы Российской Федерации «Обеспечение доступным и комфортным жильем и коммунальными услугами граждан Российской Федерации»</vt:lpstr>
      <vt:lpstr>основного мероприятия  «Выполнение государственных обязательств по обеспечению жильем категорий граждан, установленных федеральным законодательством» государственной программы Российской Федерации «Обеспечение доступным и комфортным жильем и коммунальными услугами граждан Российской Федерации»</vt:lpstr>
    </vt:vector>
  </TitlesOfParts>
  <Company>ГУОД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Предварительные итоги оформления и выдачи государственных жилищных сертификатов в первом полугодии 2013 года</dc:title>
  <dc:creator>Сапронова Ольга Валентиновна</dc:creator>
  <cp:lastModifiedBy>Сапронова Ольга Валентиновна</cp:lastModifiedBy>
  <cp:revision>459</cp:revision>
  <cp:lastPrinted>2014-05-21T08:54:56Z</cp:lastPrinted>
  <dcterms:created xsi:type="dcterms:W3CDTF">2013-05-22T11:57:24Z</dcterms:created>
  <dcterms:modified xsi:type="dcterms:W3CDTF">2018-10-22T09:19:46Z</dcterms:modified>
</cp:coreProperties>
</file>